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4"/>
    <p:sldMasterId id="2147483779" r:id="rId5"/>
    <p:sldMasterId id="2147483837" r:id="rId6"/>
    <p:sldMasterId id="2147483868" r:id="rId7"/>
    <p:sldMasterId id="2147483924" r:id="rId8"/>
  </p:sldMasterIdLst>
  <p:notesMasterIdLst>
    <p:notesMasterId r:id="rId32"/>
  </p:notesMasterIdLst>
  <p:sldIdLst>
    <p:sldId id="258" r:id="rId9"/>
    <p:sldId id="2147478075" r:id="rId10"/>
    <p:sldId id="2147478071" r:id="rId11"/>
    <p:sldId id="2147478020" r:id="rId12"/>
    <p:sldId id="2147478041" r:id="rId13"/>
    <p:sldId id="2147478064" r:id="rId14"/>
    <p:sldId id="8282" r:id="rId15"/>
    <p:sldId id="2147477981" r:id="rId16"/>
    <p:sldId id="2147478044" r:id="rId17"/>
    <p:sldId id="2147477992" r:id="rId18"/>
    <p:sldId id="2147470322" r:id="rId19"/>
    <p:sldId id="2147470741" r:id="rId20"/>
    <p:sldId id="2147468713" r:id="rId21"/>
    <p:sldId id="2147470760" r:id="rId22"/>
    <p:sldId id="2147477993" r:id="rId23"/>
    <p:sldId id="257" r:id="rId24"/>
    <p:sldId id="2147477994" r:id="rId25"/>
    <p:sldId id="2076137830" r:id="rId26"/>
    <p:sldId id="2147477995" r:id="rId27"/>
    <p:sldId id="262" r:id="rId28"/>
    <p:sldId id="2147478060" r:id="rId29"/>
    <p:sldId id="2147478072" r:id="rId30"/>
    <p:sldId id="21474780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CC662C6-34B5-4A8E-8EA2-0F64C851E51C}">
          <p14:sldIdLst>
            <p14:sldId id="258"/>
            <p14:sldId id="2147478075"/>
            <p14:sldId id="2147478071"/>
          </p14:sldIdLst>
        </p14:section>
        <p14:section name="Introduction to ADX" id="{0B3B9901-BFC3-4993-AB7F-D63E718D82D9}">
          <p14:sldIdLst>
            <p14:sldId id="2147478020"/>
            <p14:sldId id="2147478041"/>
            <p14:sldId id="2147478064"/>
            <p14:sldId id="8282"/>
            <p14:sldId id="2147477981"/>
            <p14:sldId id="2147478044"/>
          </p14:sldIdLst>
        </p14:section>
        <p14:section name="When to use ADX" id="{E554589E-7673-4A69-9990-5A82C302EEF4}">
          <p14:sldIdLst>
            <p14:sldId id="2147477992"/>
            <p14:sldId id="2147470322"/>
            <p14:sldId id="2147470741"/>
            <p14:sldId id="2147468713"/>
          </p14:sldIdLst>
        </p14:section>
        <p14:section name="KQL" id="{8D5DABBE-6B7A-4E86-A5A1-F5FE9426E880}">
          <p14:sldIdLst>
            <p14:sldId id="2147470760"/>
            <p14:sldId id="2147477993"/>
            <p14:sldId id="257"/>
            <p14:sldId id="2147477994"/>
            <p14:sldId id="2076137830"/>
            <p14:sldId id="2147477995"/>
            <p14:sldId id="262"/>
            <p14:sldId id="2147478060"/>
          </p14:sldIdLst>
        </p14:section>
        <p14:section name="Lab 1" id="{33F1FDF3-0F7D-4AC0-94E1-EC03C9043589}">
          <p14:sldIdLst>
            <p14:sldId id="2147478072"/>
            <p14:sldId id="21474780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s>
</file>

<file path=ppt/diagrams/_rels/data2.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sv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sv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DDE0-9772-40CF-BED5-3D5576205BC2}"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8710E31-740E-486E-905E-5B8CE355D3AD}">
      <dgm:prSet/>
      <dgm:spPr/>
      <dgm:t>
        <a:bodyPr/>
        <a:lstStyle/>
        <a:p>
          <a:pPr>
            <a:defRPr cap="all"/>
          </a:pPr>
          <a:r>
            <a:rPr lang="en-US">
              <a:solidFill>
                <a:schemeClr val="tx1"/>
              </a:solidFill>
            </a:rPr>
            <a:t>4 </a:t>
          </a:r>
          <a:r>
            <a:rPr lang="en-US" err="1">
              <a:solidFill>
                <a:schemeClr val="tx1"/>
              </a:solidFill>
            </a:rPr>
            <a:t>vCores</a:t>
          </a:r>
          <a:r>
            <a:rPr lang="en-US">
              <a:solidFill>
                <a:schemeClr val="tx1"/>
              </a:solidFill>
            </a:rPr>
            <a:t>, 8GB RAM, ~100GB of data storage (original data)</a:t>
          </a:r>
        </a:p>
      </dgm:t>
    </dgm:pt>
    <dgm:pt modelId="{87644EE5-1CC6-4843-83D6-FCEDE853BB5C}" type="parTrans" cxnId="{59AAC04B-0257-41A7-95E8-3DB91F9C28DB}">
      <dgm:prSet/>
      <dgm:spPr/>
      <dgm:t>
        <a:bodyPr/>
        <a:lstStyle/>
        <a:p>
          <a:endParaRPr lang="en-US"/>
        </a:p>
      </dgm:t>
    </dgm:pt>
    <dgm:pt modelId="{8BE3A3CA-4226-4CC8-8B37-1917DDFE4D1A}" type="sibTrans" cxnId="{59AAC04B-0257-41A7-95E8-3DB91F9C28DB}">
      <dgm:prSet/>
      <dgm:spPr/>
      <dgm:t>
        <a:bodyPr/>
        <a:lstStyle/>
        <a:p>
          <a:endParaRPr lang="en-US"/>
        </a:p>
      </dgm:t>
    </dgm:pt>
    <dgm:pt modelId="{C2524329-66D0-470A-8002-7852E2D569B6}">
      <dgm:prSet/>
      <dgm:spPr/>
      <dgm:t>
        <a:bodyPr/>
        <a:lstStyle/>
        <a:p>
          <a:pPr>
            <a:defRPr cap="all"/>
          </a:pPr>
          <a:r>
            <a:rPr lang="en-US">
              <a:solidFill>
                <a:schemeClr val="tx1"/>
              </a:solidFill>
            </a:rPr>
            <a:t>Up to 10 databases</a:t>
          </a:r>
        </a:p>
      </dgm:t>
    </dgm:pt>
    <dgm:pt modelId="{27644278-B282-4F52-B125-60B702000FA3}" type="parTrans" cxnId="{69ABE15E-7AEB-4885-9FA0-346AFFCB5AF2}">
      <dgm:prSet/>
      <dgm:spPr/>
      <dgm:t>
        <a:bodyPr/>
        <a:lstStyle/>
        <a:p>
          <a:endParaRPr lang="en-US"/>
        </a:p>
      </dgm:t>
    </dgm:pt>
    <dgm:pt modelId="{EE21851E-2B4C-44C2-972E-5C8C21B63482}" type="sibTrans" cxnId="{69ABE15E-7AEB-4885-9FA0-346AFFCB5AF2}">
      <dgm:prSet/>
      <dgm:spPr/>
      <dgm:t>
        <a:bodyPr/>
        <a:lstStyle/>
        <a:p>
          <a:endParaRPr lang="en-US"/>
        </a:p>
      </dgm:t>
    </dgm:pt>
    <dgm:pt modelId="{27748BB2-9040-48F5-A525-99AD94D8F8A5}">
      <dgm:prSet/>
      <dgm:spPr/>
      <dgm:t>
        <a:bodyPr/>
        <a:lstStyle/>
        <a:p>
          <a:pPr>
            <a:defRPr cap="all"/>
          </a:pPr>
          <a:r>
            <a:rPr lang="en-US">
              <a:solidFill>
                <a:schemeClr val="tx1"/>
              </a:solidFill>
            </a:rPr>
            <a:t>Up to 100 tables per DB, Up to 200 columns per table</a:t>
          </a:r>
        </a:p>
      </dgm:t>
    </dgm:pt>
    <dgm:pt modelId="{D3335A0F-89FD-4023-9A0C-0F75FA7F00B8}" type="parTrans" cxnId="{5BF388C3-EE94-4BE6-A8CA-1E7B6B1E8BCE}">
      <dgm:prSet/>
      <dgm:spPr/>
      <dgm:t>
        <a:bodyPr/>
        <a:lstStyle/>
        <a:p>
          <a:endParaRPr lang="en-US"/>
        </a:p>
      </dgm:t>
    </dgm:pt>
    <dgm:pt modelId="{198854BC-6ABB-4B82-B522-04B886267F11}" type="sibTrans" cxnId="{5BF388C3-EE94-4BE6-A8CA-1E7B6B1E8BCE}">
      <dgm:prSet/>
      <dgm:spPr/>
      <dgm:t>
        <a:bodyPr/>
        <a:lstStyle/>
        <a:p>
          <a:endParaRPr lang="en-US"/>
        </a:p>
      </dgm:t>
    </dgm:pt>
    <dgm:pt modelId="{5AC2DF10-6D5E-4EE3-905F-4E627A223D23}">
      <dgm:prSet/>
      <dgm:spPr/>
      <dgm:t>
        <a:bodyPr/>
        <a:lstStyle/>
        <a:p>
          <a:pPr>
            <a:defRPr cap="all"/>
          </a:pPr>
          <a:r>
            <a:rPr lang="en-US">
              <a:solidFill>
                <a:schemeClr val="tx1"/>
              </a:solidFill>
            </a:rPr>
            <a:t>Core functionality</a:t>
          </a:r>
        </a:p>
      </dgm:t>
    </dgm:pt>
    <dgm:pt modelId="{C03E5014-242B-4870-83D5-E43C38EDDBF1}" type="parTrans" cxnId="{0D07F297-C505-45DD-BA37-3A204279DF84}">
      <dgm:prSet/>
      <dgm:spPr/>
      <dgm:t>
        <a:bodyPr/>
        <a:lstStyle/>
        <a:p>
          <a:endParaRPr lang="en-US"/>
        </a:p>
      </dgm:t>
    </dgm:pt>
    <dgm:pt modelId="{6D87443D-AFF5-4841-A78E-AF2D264500CA}" type="sibTrans" cxnId="{0D07F297-C505-45DD-BA37-3A204279DF84}">
      <dgm:prSet/>
      <dgm:spPr/>
      <dgm:t>
        <a:bodyPr/>
        <a:lstStyle/>
        <a:p>
          <a:endParaRPr lang="en-US"/>
        </a:p>
      </dgm:t>
    </dgm:pt>
    <dgm:pt modelId="{395B1E8F-0143-4DE8-82F9-6DC8233625DC}" type="pres">
      <dgm:prSet presAssocID="{BAC6DDE0-9772-40CF-BED5-3D5576205BC2}" presName="root" presStyleCnt="0">
        <dgm:presLayoutVars>
          <dgm:dir/>
          <dgm:resizeHandles val="exact"/>
        </dgm:presLayoutVars>
      </dgm:prSet>
      <dgm:spPr/>
    </dgm:pt>
    <dgm:pt modelId="{3EDFC2D9-46EC-4E60-BC0E-11B34CB861A0}" type="pres">
      <dgm:prSet presAssocID="{E8710E31-740E-486E-905E-5B8CE355D3AD}" presName="compNode" presStyleCnt="0"/>
      <dgm:spPr/>
    </dgm:pt>
    <dgm:pt modelId="{586425FC-338A-4BC1-9AF4-BAA53B546F46}" type="pres">
      <dgm:prSet presAssocID="{E8710E31-740E-486E-905E-5B8CE355D3AD}" presName="iconBgRect" presStyleLbl="bgShp" presStyleIdx="0" presStyleCnt="4"/>
      <dgm:spPr>
        <a:solidFill>
          <a:schemeClr val="tx1"/>
        </a:solidFill>
      </dgm:spPr>
    </dgm:pt>
    <dgm:pt modelId="{33E1F6D8-9D57-4F95-B414-B3E73EAF49ED}" type="pres">
      <dgm:prSet presAssocID="{E8710E31-740E-486E-905E-5B8CE355D3AD}" presName="iconRect"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75154F6-34D5-4F81-9223-37BC7627491D}" type="pres">
      <dgm:prSet presAssocID="{E8710E31-740E-486E-905E-5B8CE355D3AD}" presName="spaceRect" presStyleCnt="0"/>
      <dgm:spPr/>
    </dgm:pt>
    <dgm:pt modelId="{2B106957-30DC-4C5E-B4BB-F78F69BC633E}" type="pres">
      <dgm:prSet presAssocID="{E8710E31-740E-486E-905E-5B8CE355D3AD}" presName="textRect" presStyleLbl="revTx" presStyleIdx="0" presStyleCnt="4">
        <dgm:presLayoutVars>
          <dgm:chMax val="1"/>
          <dgm:chPref val="1"/>
        </dgm:presLayoutVars>
      </dgm:prSet>
      <dgm:spPr/>
    </dgm:pt>
    <dgm:pt modelId="{11CB91DD-633A-40A0-8317-C4244A5A5257}" type="pres">
      <dgm:prSet presAssocID="{8BE3A3CA-4226-4CC8-8B37-1917DDFE4D1A}" presName="sibTrans" presStyleCnt="0"/>
      <dgm:spPr/>
    </dgm:pt>
    <dgm:pt modelId="{CE1F8F2D-3703-4F2B-97CE-BA94B46D52ED}" type="pres">
      <dgm:prSet presAssocID="{C2524329-66D0-470A-8002-7852E2D569B6}" presName="compNode" presStyleCnt="0"/>
      <dgm:spPr/>
    </dgm:pt>
    <dgm:pt modelId="{D26DA803-7779-4774-AEE4-AA1F94DBCE25}" type="pres">
      <dgm:prSet presAssocID="{C2524329-66D0-470A-8002-7852E2D569B6}" presName="iconBgRect" presStyleLbl="bgShp" presStyleIdx="1" presStyleCnt="4"/>
      <dgm:spPr>
        <a:solidFill>
          <a:schemeClr val="tx1"/>
        </a:solidFill>
      </dgm:spPr>
    </dgm:pt>
    <dgm:pt modelId="{90CF55B3-0FA8-4261-8631-5FC8A5BEC987}" type="pres">
      <dgm:prSet presAssocID="{C2524329-66D0-470A-8002-7852E2D569B6}" presName="iconRect" presStyleLbl="node1" presStyleIdx="1" presStyleCnt="4"/>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45EFE0C-2D5F-441E-BF41-D1772E5AB8AD}" type="pres">
      <dgm:prSet presAssocID="{C2524329-66D0-470A-8002-7852E2D569B6}" presName="spaceRect" presStyleCnt="0"/>
      <dgm:spPr/>
    </dgm:pt>
    <dgm:pt modelId="{BAFA8092-3E50-4F09-AEE6-425B5D10BD2B}" type="pres">
      <dgm:prSet presAssocID="{C2524329-66D0-470A-8002-7852E2D569B6}" presName="textRect" presStyleLbl="revTx" presStyleIdx="1" presStyleCnt="4">
        <dgm:presLayoutVars>
          <dgm:chMax val="1"/>
          <dgm:chPref val="1"/>
        </dgm:presLayoutVars>
      </dgm:prSet>
      <dgm:spPr/>
    </dgm:pt>
    <dgm:pt modelId="{A8839C2E-F7E2-45B2-BBA2-3A3261318D37}" type="pres">
      <dgm:prSet presAssocID="{EE21851E-2B4C-44C2-972E-5C8C21B63482}" presName="sibTrans" presStyleCnt="0"/>
      <dgm:spPr/>
    </dgm:pt>
    <dgm:pt modelId="{D2038275-E264-4B96-9AD1-77F9D44851EE}" type="pres">
      <dgm:prSet presAssocID="{27748BB2-9040-48F5-A525-99AD94D8F8A5}" presName="compNode" presStyleCnt="0"/>
      <dgm:spPr/>
    </dgm:pt>
    <dgm:pt modelId="{F61B4983-E763-4E3F-924D-1CF798AFC779}" type="pres">
      <dgm:prSet presAssocID="{27748BB2-9040-48F5-A525-99AD94D8F8A5}" presName="iconBgRect" presStyleLbl="bgShp" presStyleIdx="2" presStyleCnt="4"/>
      <dgm:spPr>
        <a:solidFill>
          <a:schemeClr val="tx1"/>
        </a:solidFill>
      </dgm:spPr>
    </dgm:pt>
    <dgm:pt modelId="{77C4D751-7D52-4ADF-8BED-193E24E657A6}" type="pres">
      <dgm:prSet presAssocID="{27748BB2-9040-48F5-A525-99AD94D8F8A5}" presName="iconRect" presStyleLbl="node1" presStyleIdx="2" presStyleCnt="4"/>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9F8888B4-B792-4709-B3D4-0CF93CBD629B}" type="pres">
      <dgm:prSet presAssocID="{27748BB2-9040-48F5-A525-99AD94D8F8A5}" presName="spaceRect" presStyleCnt="0"/>
      <dgm:spPr/>
    </dgm:pt>
    <dgm:pt modelId="{46B05CEE-6B96-470F-8FC1-0F6B05F0DE6A}" type="pres">
      <dgm:prSet presAssocID="{27748BB2-9040-48F5-A525-99AD94D8F8A5}" presName="textRect" presStyleLbl="revTx" presStyleIdx="2" presStyleCnt="4">
        <dgm:presLayoutVars>
          <dgm:chMax val="1"/>
          <dgm:chPref val="1"/>
        </dgm:presLayoutVars>
      </dgm:prSet>
      <dgm:spPr/>
    </dgm:pt>
    <dgm:pt modelId="{B6ED5133-ECF1-408B-8550-F46DC4AD2B63}" type="pres">
      <dgm:prSet presAssocID="{198854BC-6ABB-4B82-B522-04B886267F11}" presName="sibTrans" presStyleCnt="0"/>
      <dgm:spPr/>
    </dgm:pt>
    <dgm:pt modelId="{52961970-1E39-4520-90C2-D52BEA618279}" type="pres">
      <dgm:prSet presAssocID="{5AC2DF10-6D5E-4EE3-905F-4E627A223D23}" presName="compNode" presStyleCnt="0"/>
      <dgm:spPr/>
    </dgm:pt>
    <dgm:pt modelId="{83143F8A-E101-4069-A1F3-02654113DA11}" type="pres">
      <dgm:prSet presAssocID="{5AC2DF10-6D5E-4EE3-905F-4E627A223D23}" presName="iconBgRect" presStyleLbl="bgShp" presStyleIdx="3" presStyleCnt="4"/>
      <dgm:spPr>
        <a:solidFill>
          <a:schemeClr val="tx1"/>
        </a:solidFill>
      </dgm:spPr>
    </dgm:pt>
    <dgm:pt modelId="{411B8510-AF7F-489E-99D3-9F2ADC5A198F}" type="pres">
      <dgm:prSet presAssocID="{5AC2DF10-6D5E-4EE3-905F-4E627A223D23}" presName="iconRect" presStyleLbl="node1" presStyleIdx="3" presStyleCnt="4"/>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2571032-35CE-4823-9C81-FD99DD4CF26E}" type="pres">
      <dgm:prSet presAssocID="{5AC2DF10-6D5E-4EE3-905F-4E627A223D23}" presName="spaceRect" presStyleCnt="0"/>
      <dgm:spPr/>
    </dgm:pt>
    <dgm:pt modelId="{65DC3870-8850-463A-9A6C-32ACEEECF8F4}" type="pres">
      <dgm:prSet presAssocID="{5AC2DF10-6D5E-4EE3-905F-4E627A223D23}" presName="textRect" presStyleLbl="revTx" presStyleIdx="3" presStyleCnt="4">
        <dgm:presLayoutVars>
          <dgm:chMax val="1"/>
          <dgm:chPref val="1"/>
        </dgm:presLayoutVars>
      </dgm:prSet>
      <dgm:spPr/>
    </dgm:pt>
  </dgm:ptLst>
  <dgm:cxnLst>
    <dgm:cxn modelId="{C3AD0F01-8F70-447F-BD3B-40D1F0639817}" type="presOf" srcId="{BAC6DDE0-9772-40CF-BED5-3D5576205BC2}" destId="{395B1E8F-0143-4DE8-82F9-6DC8233625DC}" srcOrd="0" destOrd="0" presId="urn:microsoft.com/office/officeart/2018/5/layout/IconCircleLabelList"/>
    <dgm:cxn modelId="{D7D1FC2D-B95E-4820-A8FC-DDE732FE079A}" type="presOf" srcId="{E8710E31-740E-486E-905E-5B8CE355D3AD}" destId="{2B106957-30DC-4C5E-B4BB-F78F69BC633E}" srcOrd="0" destOrd="0" presId="urn:microsoft.com/office/officeart/2018/5/layout/IconCircleLabelList"/>
    <dgm:cxn modelId="{69ABE15E-7AEB-4885-9FA0-346AFFCB5AF2}" srcId="{BAC6DDE0-9772-40CF-BED5-3D5576205BC2}" destId="{C2524329-66D0-470A-8002-7852E2D569B6}" srcOrd="1" destOrd="0" parTransId="{27644278-B282-4F52-B125-60B702000FA3}" sibTransId="{EE21851E-2B4C-44C2-972E-5C8C21B63482}"/>
    <dgm:cxn modelId="{D3776762-2804-48C7-88F1-9AECC6EFB638}" type="presOf" srcId="{5AC2DF10-6D5E-4EE3-905F-4E627A223D23}" destId="{65DC3870-8850-463A-9A6C-32ACEEECF8F4}" srcOrd="0" destOrd="0" presId="urn:microsoft.com/office/officeart/2018/5/layout/IconCircleLabelList"/>
    <dgm:cxn modelId="{59AAC04B-0257-41A7-95E8-3DB91F9C28DB}" srcId="{BAC6DDE0-9772-40CF-BED5-3D5576205BC2}" destId="{E8710E31-740E-486E-905E-5B8CE355D3AD}" srcOrd="0" destOrd="0" parTransId="{87644EE5-1CC6-4843-83D6-FCEDE853BB5C}" sibTransId="{8BE3A3CA-4226-4CC8-8B37-1917DDFE4D1A}"/>
    <dgm:cxn modelId="{0D07F297-C505-45DD-BA37-3A204279DF84}" srcId="{BAC6DDE0-9772-40CF-BED5-3D5576205BC2}" destId="{5AC2DF10-6D5E-4EE3-905F-4E627A223D23}" srcOrd="3" destOrd="0" parTransId="{C03E5014-242B-4870-83D5-E43C38EDDBF1}" sibTransId="{6D87443D-AFF5-4841-A78E-AF2D264500CA}"/>
    <dgm:cxn modelId="{182FFFB9-8F75-499B-9138-3A05F5EC296A}" type="presOf" srcId="{27748BB2-9040-48F5-A525-99AD94D8F8A5}" destId="{46B05CEE-6B96-470F-8FC1-0F6B05F0DE6A}" srcOrd="0" destOrd="0" presId="urn:microsoft.com/office/officeart/2018/5/layout/IconCircleLabelList"/>
    <dgm:cxn modelId="{5BF388C3-EE94-4BE6-A8CA-1E7B6B1E8BCE}" srcId="{BAC6DDE0-9772-40CF-BED5-3D5576205BC2}" destId="{27748BB2-9040-48F5-A525-99AD94D8F8A5}" srcOrd="2" destOrd="0" parTransId="{D3335A0F-89FD-4023-9A0C-0F75FA7F00B8}" sibTransId="{198854BC-6ABB-4B82-B522-04B886267F11}"/>
    <dgm:cxn modelId="{F62E56FE-6163-4336-B4FD-60446EC2A054}" type="presOf" srcId="{C2524329-66D0-470A-8002-7852E2D569B6}" destId="{BAFA8092-3E50-4F09-AEE6-425B5D10BD2B}" srcOrd="0" destOrd="0" presId="urn:microsoft.com/office/officeart/2018/5/layout/IconCircleLabelList"/>
    <dgm:cxn modelId="{571A94B2-68C2-4B1A-AF37-FE2E4C4A0E4A}" type="presParOf" srcId="{395B1E8F-0143-4DE8-82F9-6DC8233625DC}" destId="{3EDFC2D9-46EC-4E60-BC0E-11B34CB861A0}" srcOrd="0" destOrd="0" presId="urn:microsoft.com/office/officeart/2018/5/layout/IconCircleLabelList"/>
    <dgm:cxn modelId="{6B0B1448-55F8-4E48-A48F-BD7C7596D155}" type="presParOf" srcId="{3EDFC2D9-46EC-4E60-BC0E-11B34CB861A0}" destId="{586425FC-338A-4BC1-9AF4-BAA53B546F46}" srcOrd="0" destOrd="0" presId="urn:microsoft.com/office/officeart/2018/5/layout/IconCircleLabelList"/>
    <dgm:cxn modelId="{C2D4CD6F-B9FF-4EE6-8B85-2BAB21C8F14F}" type="presParOf" srcId="{3EDFC2D9-46EC-4E60-BC0E-11B34CB861A0}" destId="{33E1F6D8-9D57-4F95-B414-B3E73EAF49ED}" srcOrd="1" destOrd="0" presId="urn:microsoft.com/office/officeart/2018/5/layout/IconCircleLabelList"/>
    <dgm:cxn modelId="{4B2D29B4-76B1-47C8-AC3F-6B1FF0B9F047}" type="presParOf" srcId="{3EDFC2D9-46EC-4E60-BC0E-11B34CB861A0}" destId="{B75154F6-34D5-4F81-9223-37BC7627491D}" srcOrd="2" destOrd="0" presId="urn:microsoft.com/office/officeart/2018/5/layout/IconCircleLabelList"/>
    <dgm:cxn modelId="{50F4A014-612B-4008-B023-78726843C6B7}" type="presParOf" srcId="{3EDFC2D9-46EC-4E60-BC0E-11B34CB861A0}" destId="{2B106957-30DC-4C5E-B4BB-F78F69BC633E}" srcOrd="3" destOrd="0" presId="urn:microsoft.com/office/officeart/2018/5/layout/IconCircleLabelList"/>
    <dgm:cxn modelId="{AACE0BE1-1E7D-41C9-BB00-1FE0E2C503C2}" type="presParOf" srcId="{395B1E8F-0143-4DE8-82F9-6DC8233625DC}" destId="{11CB91DD-633A-40A0-8317-C4244A5A5257}" srcOrd="1" destOrd="0" presId="urn:microsoft.com/office/officeart/2018/5/layout/IconCircleLabelList"/>
    <dgm:cxn modelId="{CC7A976A-F313-4B75-AD80-516EE8A2DC28}" type="presParOf" srcId="{395B1E8F-0143-4DE8-82F9-6DC8233625DC}" destId="{CE1F8F2D-3703-4F2B-97CE-BA94B46D52ED}" srcOrd="2" destOrd="0" presId="urn:microsoft.com/office/officeart/2018/5/layout/IconCircleLabelList"/>
    <dgm:cxn modelId="{7D67B5D0-4212-4AC0-B6FB-B1A5F86E5A83}" type="presParOf" srcId="{CE1F8F2D-3703-4F2B-97CE-BA94B46D52ED}" destId="{D26DA803-7779-4774-AEE4-AA1F94DBCE25}" srcOrd="0" destOrd="0" presId="urn:microsoft.com/office/officeart/2018/5/layout/IconCircleLabelList"/>
    <dgm:cxn modelId="{2F385B50-DD0A-440A-93F4-DEDDF440EC3B}" type="presParOf" srcId="{CE1F8F2D-3703-4F2B-97CE-BA94B46D52ED}" destId="{90CF55B3-0FA8-4261-8631-5FC8A5BEC987}" srcOrd="1" destOrd="0" presId="urn:microsoft.com/office/officeart/2018/5/layout/IconCircleLabelList"/>
    <dgm:cxn modelId="{68C39B3C-E662-4FFC-8916-6246E1F59A7E}" type="presParOf" srcId="{CE1F8F2D-3703-4F2B-97CE-BA94B46D52ED}" destId="{045EFE0C-2D5F-441E-BF41-D1772E5AB8AD}" srcOrd="2" destOrd="0" presId="urn:microsoft.com/office/officeart/2018/5/layout/IconCircleLabelList"/>
    <dgm:cxn modelId="{C0BA5399-20B6-4A15-AAB8-FD9B608312FB}" type="presParOf" srcId="{CE1F8F2D-3703-4F2B-97CE-BA94B46D52ED}" destId="{BAFA8092-3E50-4F09-AEE6-425B5D10BD2B}" srcOrd="3" destOrd="0" presId="urn:microsoft.com/office/officeart/2018/5/layout/IconCircleLabelList"/>
    <dgm:cxn modelId="{A4011CAE-36BF-44F4-8708-0CBC272475E1}" type="presParOf" srcId="{395B1E8F-0143-4DE8-82F9-6DC8233625DC}" destId="{A8839C2E-F7E2-45B2-BBA2-3A3261318D37}" srcOrd="3" destOrd="0" presId="urn:microsoft.com/office/officeart/2018/5/layout/IconCircleLabelList"/>
    <dgm:cxn modelId="{2446A650-BAC2-49CB-B2C9-36A306F59981}" type="presParOf" srcId="{395B1E8F-0143-4DE8-82F9-6DC8233625DC}" destId="{D2038275-E264-4B96-9AD1-77F9D44851EE}" srcOrd="4" destOrd="0" presId="urn:microsoft.com/office/officeart/2018/5/layout/IconCircleLabelList"/>
    <dgm:cxn modelId="{6305315E-13A9-4F4F-B5A1-D1CD120F9EF6}" type="presParOf" srcId="{D2038275-E264-4B96-9AD1-77F9D44851EE}" destId="{F61B4983-E763-4E3F-924D-1CF798AFC779}" srcOrd="0" destOrd="0" presId="urn:microsoft.com/office/officeart/2018/5/layout/IconCircleLabelList"/>
    <dgm:cxn modelId="{7F69B71D-BF8B-4652-B12E-46D04D615C0E}" type="presParOf" srcId="{D2038275-E264-4B96-9AD1-77F9D44851EE}" destId="{77C4D751-7D52-4ADF-8BED-193E24E657A6}" srcOrd="1" destOrd="0" presId="urn:microsoft.com/office/officeart/2018/5/layout/IconCircleLabelList"/>
    <dgm:cxn modelId="{7C3DBEFE-505C-4F09-AF3D-A8645D2A3FC4}" type="presParOf" srcId="{D2038275-E264-4B96-9AD1-77F9D44851EE}" destId="{9F8888B4-B792-4709-B3D4-0CF93CBD629B}" srcOrd="2" destOrd="0" presId="urn:microsoft.com/office/officeart/2018/5/layout/IconCircleLabelList"/>
    <dgm:cxn modelId="{8F47D163-105D-4A8A-9B3A-949992BCDB62}" type="presParOf" srcId="{D2038275-E264-4B96-9AD1-77F9D44851EE}" destId="{46B05CEE-6B96-470F-8FC1-0F6B05F0DE6A}" srcOrd="3" destOrd="0" presId="urn:microsoft.com/office/officeart/2018/5/layout/IconCircleLabelList"/>
    <dgm:cxn modelId="{F9D91B77-5289-43C4-9B7C-A1B31130CF3E}" type="presParOf" srcId="{395B1E8F-0143-4DE8-82F9-6DC8233625DC}" destId="{B6ED5133-ECF1-408B-8550-F46DC4AD2B63}" srcOrd="5" destOrd="0" presId="urn:microsoft.com/office/officeart/2018/5/layout/IconCircleLabelList"/>
    <dgm:cxn modelId="{F5BD1E55-F0A6-443D-A134-2D154A2371FB}" type="presParOf" srcId="{395B1E8F-0143-4DE8-82F9-6DC8233625DC}" destId="{52961970-1E39-4520-90C2-D52BEA618279}" srcOrd="6" destOrd="0" presId="urn:microsoft.com/office/officeart/2018/5/layout/IconCircleLabelList"/>
    <dgm:cxn modelId="{2C06C647-B2FA-4570-ABBD-2A27EB8239AD}" type="presParOf" srcId="{52961970-1E39-4520-90C2-D52BEA618279}" destId="{83143F8A-E101-4069-A1F3-02654113DA11}" srcOrd="0" destOrd="0" presId="urn:microsoft.com/office/officeart/2018/5/layout/IconCircleLabelList"/>
    <dgm:cxn modelId="{6E3C016B-B24B-4F0D-BB7A-B8EF9361F6A2}" type="presParOf" srcId="{52961970-1E39-4520-90C2-D52BEA618279}" destId="{411B8510-AF7F-489E-99D3-9F2ADC5A198F}" srcOrd="1" destOrd="0" presId="urn:microsoft.com/office/officeart/2018/5/layout/IconCircleLabelList"/>
    <dgm:cxn modelId="{717449B9-193F-4B36-AE28-09926F2FF5C6}" type="presParOf" srcId="{52961970-1E39-4520-90C2-D52BEA618279}" destId="{92571032-35CE-4823-9C81-FD99DD4CF26E}" srcOrd="2" destOrd="0" presId="urn:microsoft.com/office/officeart/2018/5/layout/IconCircleLabelList"/>
    <dgm:cxn modelId="{D076E3F7-671F-4FB7-B629-18FCCF0483A9}" type="presParOf" srcId="{52961970-1E39-4520-90C2-D52BEA618279}" destId="{65DC3870-8850-463A-9A6C-32ACEEECF8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C1A48-6EF9-455B-8925-F337CF81ED1B}" type="doc">
      <dgm:prSet loTypeId="urn:microsoft.com/office/officeart/2018/2/layout/IconVerticalSolidList" loCatId="icon" qsTypeId="urn:microsoft.com/office/officeart/2005/8/quickstyle/3d3" qsCatId="3D" csTypeId="urn:microsoft.com/office/officeart/2018/5/colors/Iconchunking_neutralbg_accent2_2" csCatId="accent2" phldr="1"/>
      <dgm:spPr/>
      <dgm:t>
        <a:bodyPr/>
        <a:lstStyle/>
        <a:p>
          <a:endParaRPr lang="en-US"/>
        </a:p>
      </dgm:t>
    </dgm:pt>
    <dgm:pt modelId="{19AE679B-61C9-41C9-86D2-7CFCD0561493}">
      <dgm:prSet/>
      <dgm:spPr/>
      <dgm:t>
        <a:bodyPr/>
        <a:lstStyle/>
        <a:p>
          <a:pPr>
            <a:lnSpc>
              <a:spcPct val="100000"/>
            </a:lnSpc>
          </a:pPr>
          <a:r>
            <a:rPr lang="en-US"/>
            <a:t>Relational operators (filters, union, joins, aggregations, …)</a:t>
          </a:r>
        </a:p>
      </dgm:t>
    </dgm:pt>
    <dgm:pt modelId="{87A97558-A564-4FB1-B1DC-A400B54909CA}" type="parTrans" cxnId="{9EA03C4A-A9C3-471B-8F27-D76B11CB2EC1}">
      <dgm:prSet/>
      <dgm:spPr/>
      <dgm:t>
        <a:bodyPr/>
        <a:lstStyle/>
        <a:p>
          <a:endParaRPr lang="en-US"/>
        </a:p>
      </dgm:t>
    </dgm:pt>
    <dgm:pt modelId="{2218E0D7-6B07-4498-A440-203DF555675C}" type="sibTrans" cxnId="{9EA03C4A-A9C3-471B-8F27-D76B11CB2EC1}">
      <dgm:prSet/>
      <dgm:spPr/>
      <dgm:t>
        <a:bodyPr/>
        <a:lstStyle/>
        <a:p>
          <a:endParaRPr lang="en-US"/>
        </a:p>
      </dgm:t>
    </dgm:pt>
    <dgm:pt modelId="{9B33A20A-2B65-47C3-8A71-FE4B50300373}">
      <dgm:prSet/>
      <dgm:spPr/>
      <dgm:t>
        <a:bodyPr/>
        <a:lstStyle/>
        <a:p>
          <a:pPr>
            <a:lnSpc>
              <a:spcPct val="100000"/>
            </a:lnSpc>
          </a:pPr>
          <a:r>
            <a:rPr lang="en-US"/>
            <a:t>Each operator consumes tabular input and produces tabular output</a:t>
          </a:r>
        </a:p>
      </dgm:t>
    </dgm:pt>
    <dgm:pt modelId="{044DAA34-BF6D-431A-A5F1-5B9BEBDEFE46}" type="parTrans" cxnId="{BAA8CFCA-A68C-4384-A26B-9AE2A0717898}">
      <dgm:prSet/>
      <dgm:spPr/>
      <dgm:t>
        <a:bodyPr/>
        <a:lstStyle/>
        <a:p>
          <a:endParaRPr lang="en-US"/>
        </a:p>
      </dgm:t>
    </dgm:pt>
    <dgm:pt modelId="{0D1A1297-1C8E-46F9-8391-D056E8B3B839}" type="sibTrans" cxnId="{BAA8CFCA-A68C-4384-A26B-9AE2A0717898}">
      <dgm:prSet/>
      <dgm:spPr/>
      <dgm:t>
        <a:bodyPr/>
        <a:lstStyle/>
        <a:p>
          <a:endParaRPr lang="en-US"/>
        </a:p>
      </dgm:t>
    </dgm:pt>
    <dgm:pt modelId="{E597E248-DF44-4F88-8B95-F4D18CD0F9D1}">
      <dgm:prSet/>
      <dgm:spPr/>
      <dgm:t>
        <a:bodyPr/>
        <a:lstStyle/>
        <a:p>
          <a:pPr>
            <a:lnSpc>
              <a:spcPct val="100000"/>
            </a:lnSpc>
          </a:pPr>
          <a:r>
            <a:rPr lang="en-US"/>
            <a:t>Can be combined with ‘|’ (pipe).</a:t>
          </a:r>
        </a:p>
      </dgm:t>
    </dgm:pt>
    <dgm:pt modelId="{DCA3781C-602C-429E-8406-7E5671A6C3BA}" type="parTrans" cxnId="{A9AE5F31-61DC-4CE7-AF8B-FACF2FB68C2E}">
      <dgm:prSet/>
      <dgm:spPr/>
      <dgm:t>
        <a:bodyPr/>
        <a:lstStyle/>
        <a:p>
          <a:endParaRPr lang="en-US"/>
        </a:p>
      </dgm:t>
    </dgm:pt>
    <dgm:pt modelId="{48CC3B8C-0A19-45BD-A72B-A8683C129FD2}" type="sibTrans" cxnId="{A9AE5F31-61DC-4CE7-AF8B-FACF2FB68C2E}">
      <dgm:prSet/>
      <dgm:spPr/>
      <dgm:t>
        <a:bodyPr/>
        <a:lstStyle/>
        <a:p>
          <a:endParaRPr lang="en-US"/>
        </a:p>
      </dgm:t>
    </dgm:pt>
    <dgm:pt modelId="{9881CC6B-72B6-41CF-BA84-3B8CEB4739B9}">
      <dgm:prSet/>
      <dgm:spPr/>
      <dgm:t>
        <a:bodyPr/>
        <a:lstStyle/>
        <a:p>
          <a:pPr>
            <a:lnSpc>
              <a:spcPct val="100000"/>
            </a:lnSpc>
          </a:pPr>
          <a:r>
            <a:rPr lang="en-US"/>
            <a:t>Similarities: OS shell, Linq, functional SQL…</a:t>
          </a:r>
        </a:p>
      </dgm:t>
    </dgm:pt>
    <dgm:pt modelId="{EC9A8348-50A2-4267-8321-D52C23493997}" type="parTrans" cxnId="{7A9B3857-7B46-4BF4-99A2-0F439A97FC14}">
      <dgm:prSet/>
      <dgm:spPr/>
      <dgm:t>
        <a:bodyPr/>
        <a:lstStyle/>
        <a:p>
          <a:endParaRPr lang="en-US"/>
        </a:p>
      </dgm:t>
    </dgm:pt>
    <dgm:pt modelId="{B267AF43-0B6F-4A5E-BA96-B8DC6128B120}" type="sibTrans" cxnId="{7A9B3857-7B46-4BF4-99A2-0F439A97FC14}">
      <dgm:prSet/>
      <dgm:spPr/>
      <dgm:t>
        <a:bodyPr/>
        <a:lstStyle/>
        <a:p>
          <a:endParaRPr lang="en-US"/>
        </a:p>
      </dgm:t>
    </dgm:pt>
    <dgm:pt modelId="{1105979C-5295-4BFA-8FB3-016E364E6371}">
      <dgm:prSet/>
      <dgm:spPr/>
      <dgm:t>
        <a:bodyPr/>
        <a:lstStyle/>
        <a:p>
          <a:pPr>
            <a:lnSpc>
              <a:spcPct val="100000"/>
            </a:lnSpc>
          </a:pPr>
          <a:r>
            <a:rPr lang="en-US"/>
            <a:t>Ease to write, read, change</a:t>
          </a:r>
        </a:p>
      </dgm:t>
    </dgm:pt>
    <dgm:pt modelId="{173CFECE-F5E0-47E3-9F53-7C414BDA1754}" type="parTrans" cxnId="{35CF35E4-5767-464A-8F36-F44802CF3AF4}">
      <dgm:prSet/>
      <dgm:spPr/>
      <dgm:t>
        <a:bodyPr/>
        <a:lstStyle/>
        <a:p>
          <a:endParaRPr lang="en-US"/>
        </a:p>
      </dgm:t>
    </dgm:pt>
    <dgm:pt modelId="{23139458-7579-4DCB-9D34-55DA34237849}" type="sibTrans" cxnId="{35CF35E4-5767-464A-8F36-F44802CF3AF4}">
      <dgm:prSet/>
      <dgm:spPr/>
      <dgm:t>
        <a:bodyPr/>
        <a:lstStyle/>
        <a:p>
          <a:endParaRPr lang="en-US"/>
        </a:p>
      </dgm:t>
    </dgm:pt>
    <dgm:pt modelId="{5D5719E2-6A05-4CDC-85C1-F45143E2E1E0}">
      <dgm:prSet/>
      <dgm:spPr/>
      <dgm:t>
        <a:bodyPr/>
        <a:lstStyle/>
        <a:p>
          <a:pPr>
            <a:lnSpc>
              <a:spcPct val="100000"/>
            </a:lnSpc>
          </a:pPr>
          <a:r>
            <a:rPr lang="en-US"/>
            <a:t>Statements:</a:t>
          </a:r>
        </a:p>
      </dgm:t>
    </dgm:pt>
    <dgm:pt modelId="{7AD6A039-90C3-4781-9DE8-DE26C91FC153}" type="parTrans" cxnId="{4E8DC4F9-F9F8-4C87-9329-52C9A0CC1F2D}">
      <dgm:prSet/>
      <dgm:spPr/>
      <dgm:t>
        <a:bodyPr/>
        <a:lstStyle/>
        <a:p>
          <a:endParaRPr lang="en-US"/>
        </a:p>
      </dgm:t>
    </dgm:pt>
    <dgm:pt modelId="{5B6FE016-7992-4891-B39D-671181F020DA}" type="sibTrans" cxnId="{4E8DC4F9-F9F8-4C87-9329-52C9A0CC1F2D}">
      <dgm:prSet/>
      <dgm:spPr/>
      <dgm:t>
        <a:bodyPr/>
        <a:lstStyle/>
        <a:p>
          <a:endParaRPr lang="en-US"/>
        </a:p>
      </dgm:t>
    </dgm:pt>
    <dgm:pt modelId="{44B49C27-E9FF-4CB8-BA9C-2137829BE584}">
      <dgm:prSet/>
      <dgm:spPr/>
      <dgm:t>
        <a:bodyPr/>
        <a:lstStyle/>
        <a:p>
          <a:pPr>
            <a:lnSpc>
              <a:spcPct val="100000"/>
            </a:lnSpc>
          </a:pPr>
          <a:r>
            <a:rPr lang="en-US"/>
            <a:t>Multi-statement (‘;’) queries</a:t>
          </a:r>
        </a:p>
      </dgm:t>
    </dgm:pt>
    <dgm:pt modelId="{9318EA8C-A6A0-4A96-8B7F-3A365C2B8541}" type="parTrans" cxnId="{43580CDA-CFA6-40A7-9A82-1F4B8B23F9D0}">
      <dgm:prSet/>
      <dgm:spPr/>
      <dgm:t>
        <a:bodyPr/>
        <a:lstStyle/>
        <a:p>
          <a:endParaRPr lang="en-US"/>
        </a:p>
      </dgm:t>
    </dgm:pt>
    <dgm:pt modelId="{2BB3D487-FD84-4507-9C36-02CF9403E16F}" type="sibTrans" cxnId="{43580CDA-CFA6-40A7-9A82-1F4B8B23F9D0}">
      <dgm:prSet/>
      <dgm:spPr/>
      <dgm:t>
        <a:bodyPr/>
        <a:lstStyle/>
        <a:p>
          <a:endParaRPr lang="en-US"/>
        </a:p>
      </dgm:t>
    </dgm:pt>
    <dgm:pt modelId="{5176DEE4-88A9-41DF-B9CA-888E8D7D7F21}">
      <dgm:prSet phldrT="[Text]"/>
      <dgm:spPr/>
      <dgm:t>
        <a:bodyPr/>
        <a:lstStyle/>
        <a:p>
          <a:pPr>
            <a:lnSpc>
              <a:spcPct val="100000"/>
            </a:lnSpc>
          </a:pPr>
          <a:r>
            <a:rPr lang="en-US"/>
            <a:t>Single statement query </a:t>
          </a:r>
        </a:p>
      </dgm:t>
    </dgm:pt>
    <dgm:pt modelId="{3CABE3BF-686E-4FBF-9C61-C70A8C1770DE}" type="parTrans" cxnId="{FD387216-4228-4579-8539-7407E2DC831D}">
      <dgm:prSet/>
      <dgm:spPr/>
      <dgm:t>
        <a:bodyPr/>
        <a:lstStyle/>
        <a:p>
          <a:endParaRPr lang="en-US"/>
        </a:p>
      </dgm:t>
    </dgm:pt>
    <dgm:pt modelId="{23640F88-4E1A-4820-BD85-F9F8C8E9D4D9}" type="sibTrans" cxnId="{FD387216-4228-4579-8539-7407E2DC831D}">
      <dgm:prSet/>
      <dgm:spPr/>
      <dgm:t>
        <a:bodyPr/>
        <a:lstStyle/>
        <a:p>
          <a:endParaRPr lang="en-US"/>
        </a:p>
      </dgm:t>
    </dgm:pt>
    <dgm:pt modelId="{89C36EB1-9189-4D08-9E63-2931EF274D09}">
      <dgm:prSet phldrT="[Text]"/>
      <dgm:spPr/>
      <dgm:t>
        <a:bodyPr/>
        <a:lstStyle/>
        <a:p>
          <a:pPr>
            <a:lnSpc>
              <a:spcPct val="100000"/>
            </a:lnSpc>
          </a:pPr>
          <a:r>
            <a:rPr lang="en-US"/>
            <a:t>Use ‘let’ for reusing statements</a:t>
          </a:r>
        </a:p>
      </dgm:t>
    </dgm:pt>
    <dgm:pt modelId="{7F204658-8EDE-4F27-BA76-BD7ECEE9503E}" type="parTrans" cxnId="{47569572-68F6-42EE-A158-A88CC966DA35}">
      <dgm:prSet/>
      <dgm:spPr/>
      <dgm:t>
        <a:bodyPr/>
        <a:lstStyle/>
        <a:p>
          <a:endParaRPr lang="en-US"/>
        </a:p>
      </dgm:t>
    </dgm:pt>
    <dgm:pt modelId="{0647BAAB-F8D3-4363-BAE0-C88AB8406D3D}" type="sibTrans" cxnId="{47569572-68F6-42EE-A158-A88CC966DA35}">
      <dgm:prSet/>
      <dgm:spPr/>
      <dgm:t>
        <a:bodyPr/>
        <a:lstStyle/>
        <a:p>
          <a:endParaRPr lang="en-US"/>
        </a:p>
      </dgm:t>
    </dgm:pt>
    <dgm:pt modelId="{7875B8A4-9B4F-4A52-A4EC-1E827BE48511}" type="pres">
      <dgm:prSet presAssocID="{D86C1A48-6EF9-455B-8925-F337CF81ED1B}" presName="root" presStyleCnt="0">
        <dgm:presLayoutVars>
          <dgm:dir/>
          <dgm:resizeHandles val="exact"/>
        </dgm:presLayoutVars>
      </dgm:prSet>
      <dgm:spPr/>
    </dgm:pt>
    <dgm:pt modelId="{08D02573-D4A7-40B2-BF53-C8277469A819}" type="pres">
      <dgm:prSet presAssocID="{19AE679B-61C9-41C9-86D2-7CFCD0561493}" presName="compNode" presStyleCnt="0"/>
      <dgm:spPr/>
    </dgm:pt>
    <dgm:pt modelId="{E69278C4-0B02-4483-B516-86E2A6C17D2E}" type="pres">
      <dgm:prSet presAssocID="{19AE679B-61C9-41C9-86D2-7CFCD0561493}" presName="bgRect" presStyleLbl="bgShp" presStyleIdx="0" presStyleCnt="6" custScaleY="171519" custLinFactY="-6549" custLinFactNeighborX="-1104" custLinFactNeighborY="-100000"/>
      <dgm:spPr/>
    </dgm:pt>
    <dgm:pt modelId="{8C8C0AD6-20CF-4B07-B6A7-B5E4F01EA915}" type="pres">
      <dgm:prSet presAssocID="{19AE679B-61C9-41C9-86D2-7CFCD0561493}" presName="iconRect" presStyleLbl="node1" presStyleIdx="0" presStyleCnt="6"/>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t="24457" b="24457"/>
          </a:stretch>
        </a:blipFill>
      </dgm:spPr>
      <dgm:extLst>
        <a:ext uri="{E40237B7-FDA0-4F09-8148-C483321AD2D9}">
          <dgm14:cNvPr xmlns:dgm14="http://schemas.microsoft.com/office/drawing/2010/diagram" id="0" name="" descr="people_14"/>
        </a:ext>
      </dgm:extLst>
    </dgm:pt>
    <dgm:pt modelId="{DD0AA542-983F-4A00-B9C7-5455700672A1}" type="pres">
      <dgm:prSet presAssocID="{19AE679B-61C9-41C9-86D2-7CFCD0561493}" presName="spaceRect" presStyleCnt="0"/>
      <dgm:spPr/>
    </dgm:pt>
    <dgm:pt modelId="{D8611177-BD07-4412-AEB1-A0D7ABFCDE3F}" type="pres">
      <dgm:prSet presAssocID="{19AE679B-61C9-41C9-86D2-7CFCD0561493}" presName="parTx" presStyleLbl="revTx" presStyleIdx="0" presStyleCnt="7" custScaleY="139643">
        <dgm:presLayoutVars>
          <dgm:chMax val="0"/>
          <dgm:chPref val="0"/>
        </dgm:presLayoutVars>
      </dgm:prSet>
      <dgm:spPr/>
    </dgm:pt>
    <dgm:pt modelId="{AD116180-841E-4AEF-932C-6FECBE63B633}" type="pres">
      <dgm:prSet presAssocID="{2218E0D7-6B07-4498-A440-203DF555675C}" presName="sibTrans" presStyleCnt="0"/>
      <dgm:spPr/>
    </dgm:pt>
    <dgm:pt modelId="{D7B8FA22-94D6-4031-BB2F-55AE9897C5B7}" type="pres">
      <dgm:prSet presAssocID="{9B33A20A-2B65-47C3-8A71-FE4B50300373}" presName="compNode" presStyleCnt="0"/>
      <dgm:spPr/>
    </dgm:pt>
    <dgm:pt modelId="{9321BCA5-2256-4A6B-AABE-0DCBE7C14CE3}" type="pres">
      <dgm:prSet presAssocID="{9B33A20A-2B65-47C3-8A71-FE4B50300373}" presName="bgRect" presStyleLbl="bgShp" presStyleIdx="1" presStyleCnt="6" custScaleY="157398"/>
      <dgm:spPr/>
    </dgm:pt>
    <dgm:pt modelId="{4CD65093-9395-4629-A01A-24A83EAECFF3}" type="pres">
      <dgm:prSet presAssocID="{9B33A20A-2B65-47C3-8A71-FE4B50300373}" presName="iconRect" presStyleLbl="node1" presStyleIdx="1" presStyleCnt="6"/>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2048" b="12048"/>
          </a:stretch>
        </a:blipFill>
      </dgm:spPr>
      <dgm:extLst>
        <a:ext uri="{E40237B7-FDA0-4F09-8148-C483321AD2D9}">
          <dgm14:cNvPr xmlns:dgm14="http://schemas.microsoft.com/office/drawing/2010/diagram" id="0" name="" descr="keyboard_3"/>
        </a:ext>
      </dgm:extLst>
    </dgm:pt>
    <dgm:pt modelId="{570022BC-7882-4503-B828-3325B1AB3E9D}" type="pres">
      <dgm:prSet presAssocID="{9B33A20A-2B65-47C3-8A71-FE4B50300373}" presName="spaceRect" presStyleCnt="0"/>
      <dgm:spPr/>
    </dgm:pt>
    <dgm:pt modelId="{EBA68BF1-F400-48DD-8984-C93BCC206BB1}" type="pres">
      <dgm:prSet presAssocID="{9B33A20A-2B65-47C3-8A71-FE4B50300373}" presName="parTx" presStyleLbl="revTx" presStyleIdx="1" presStyleCnt="7">
        <dgm:presLayoutVars>
          <dgm:chMax val="0"/>
          <dgm:chPref val="0"/>
        </dgm:presLayoutVars>
      </dgm:prSet>
      <dgm:spPr/>
    </dgm:pt>
    <dgm:pt modelId="{771980EE-D607-404E-B18F-334DB6BC261B}" type="pres">
      <dgm:prSet presAssocID="{0D1A1297-1C8E-46F9-8391-D056E8B3B839}" presName="sibTrans" presStyleCnt="0"/>
      <dgm:spPr/>
    </dgm:pt>
    <dgm:pt modelId="{B05E6F51-4D16-4A54-ACA4-D36B2DD56E5F}" type="pres">
      <dgm:prSet presAssocID="{E597E248-DF44-4F88-8B95-F4D18CD0F9D1}" presName="compNode" presStyleCnt="0"/>
      <dgm:spPr/>
    </dgm:pt>
    <dgm:pt modelId="{2F22CA80-DC81-48A3-9C3A-5C797139A1CF}" type="pres">
      <dgm:prSet presAssocID="{E597E248-DF44-4F88-8B95-F4D18CD0F9D1}" presName="bgRect" presStyleLbl="bgShp" presStyleIdx="2" presStyleCnt="6" custScaleY="141690"/>
      <dgm:spPr/>
    </dgm:pt>
    <dgm:pt modelId="{C0CD5B5E-9543-4706-B00E-37F47BC37906}" type="pres">
      <dgm:prSet presAssocID="{E597E248-DF44-4F88-8B95-F4D18CD0F9D1}" presName="iconRect" presStyleLbl="node1" presStyleIdx="2" presStyleCnt="6"/>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12921" b="12921"/>
          </a:stretch>
        </a:blipFill>
      </dgm:spPr>
      <dgm:extLst>
        <a:ext uri="{E40237B7-FDA0-4F09-8148-C483321AD2D9}">
          <dgm14:cNvPr xmlns:dgm14="http://schemas.microsoft.com/office/drawing/2010/diagram" id="0" name="" descr="arrow_16"/>
        </a:ext>
      </dgm:extLst>
    </dgm:pt>
    <dgm:pt modelId="{A8BB2347-3147-4A5F-AB63-EA88545998E1}" type="pres">
      <dgm:prSet presAssocID="{E597E248-DF44-4F88-8B95-F4D18CD0F9D1}" presName="spaceRect" presStyleCnt="0"/>
      <dgm:spPr/>
    </dgm:pt>
    <dgm:pt modelId="{C6BF1DCB-5F43-4730-B1D2-B6A5D808301D}" type="pres">
      <dgm:prSet presAssocID="{E597E248-DF44-4F88-8B95-F4D18CD0F9D1}" presName="parTx" presStyleLbl="revTx" presStyleIdx="2" presStyleCnt="7">
        <dgm:presLayoutVars>
          <dgm:chMax val="0"/>
          <dgm:chPref val="0"/>
        </dgm:presLayoutVars>
      </dgm:prSet>
      <dgm:spPr/>
    </dgm:pt>
    <dgm:pt modelId="{B4D1BF6A-753B-495D-BB0D-50AD0F68C01A}" type="pres">
      <dgm:prSet presAssocID="{48CC3B8C-0A19-45BD-A72B-A8683C129FD2}" presName="sibTrans" presStyleCnt="0"/>
      <dgm:spPr/>
    </dgm:pt>
    <dgm:pt modelId="{CA60DECB-24F0-452D-8314-1D66EE891538}" type="pres">
      <dgm:prSet presAssocID="{9881CC6B-72B6-41CF-BA84-3B8CEB4739B9}" presName="compNode" presStyleCnt="0"/>
      <dgm:spPr/>
    </dgm:pt>
    <dgm:pt modelId="{E4876F9C-9689-4751-837E-B41C650F1F18}" type="pres">
      <dgm:prSet presAssocID="{9881CC6B-72B6-41CF-BA84-3B8CEB4739B9}" presName="bgRect" presStyleLbl="bgShp" presStyleIdx="3" presStyleCnt="6" custScaleY="143721"/>
      <dgm:spPr/>
    </dgm:pt>
    <dgm:pt modelId="{81D80186-1B1B-45F7-842A-95B92F5CB156}" type="pres">
      <dgm:prSet presAssocID="{9881CC6B-72B6-41CF-BA84-3B8CEB4739B9}" presName="iconRect" presStyleLbl="node1" presStyleIdx="3" presStyleCnt="6"/>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cent"/>
        </a:ext>
      </dgm:extLst>
    </dgm:pt>
    <dgm:pt modelId="{8D2A2DFF-8A09-4C92-9D05-66766F8F7783}" type="pres">
      <dgm:prSet presAssocID="{9881CC6B-72B6-41CF-BA84-3B8CEB4739B9}" presName="spaceRect" presStyleCnt="0"/>
      <dgm:spPr/>
    </dgm:pt>
    <dgm:pt modelId="{F74F5D85-9667-4DCD-95D1-E7DF8D7FDAF8}" type="pres">
      <dgm:prSet presAssocID="{9881CC6B-72B6-41CF-BA84-3B8CEB4739B9}" presName="parTx" presStyleLbl="revTx" presStyleIdx="3" presStyleCnt="7">
        <dgm:presLayoutVars>
          <dgm:chMax val="0"/>
          <dgm:chPref val="0"/>
        </dgm:presLayoutVars>
      </dgm:prSet>
      <dgm:spPr/>
    </dgm:pt>
    <dgm:pt modelId="{7F71FCF8-5842-4B60-8B1A-86D272ECBA9E}" type="pres">
      <dgm:prSet presAssocID="{B267AF43-0B6F-4A5E-BA96-B8DC6128B120}" presName="sibTrans" presStyleCnt="0"/>
      <dgm:spPr/>
    </dgm:pt>
    <dgm:pt modelId="{7A4E8141-42BA-4A43-809D-944ACA1D1A9B}" type="pres">
      <dgm:prSet presAssocID="{1105979C-5295-4BFA-8FB3-016E364E6371}" presName="compNode" presStyleCnt="0"/>
      <dgm:spPr/>
    </dgm:pt>
    <dgm:pt modelId="{AE0A50AA-CDD7-4CB3-8926-EA9C9654762E}" type="pres">
      <dgm:prSet presAssocID="{1105979C-5295-4BFA-8FB3-016E364E6371}" presName="bgRect" presStyleLbl="bgShp" presStyleIdx="4" presStyleCnt="6" custScaleY="158352"/>
      <dgm:spPr/>
    </dgm:pt>
    <dgm:pt modelId="{C1803CCA-2DAD-4232-849B-4B9BDED2309F}" type="pres">
      <dgm:prSet presAssocID="{1105979C-5295-4BFA-8FB3-016E364E6371}" presName="iconRect" presStyleLbl="node1" presStyleIdx="4" presStyleCnt="6"/>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t="9375" b="9375"/>
          </a:stretch>
        </a:blipFill>
      </dgm:spPr>
      <dgm:extLst>
        <a:ext uri="{E40237B7-FDA0-4F09-8148-C483321AD2D9}">
          <dgm14:cNvPr xmlns:dgm14="http://schemas.microsoft.com/office/drawing/2010/diagram" id="0" name="" descr="Books"/>
        </a:ext>
      </dgm:extLst>
    </dgm:pt>
    <dgm:pt modelId="{7B2E9526-566A-43F2-83B9-CAE565A57B41}" type="pres">
      <dgm:prSet presAssocID="{1105979C-5295-4BFA-8FB3-016E364E6371}" presName="spaceRect" presStyleCnt="0"/>
      <dgm:spPr/>
    </dgm:pt>
    <dgm:pt modelId="{2AB8BFCD-6AEC-4C13-B582-14F14242889C}" type="pres">
      <dgm:prSet presAssocID="{1105979C-5295-4BFA-8FB3-016E364E6371}" presName="parTx" presStyleLbl="revTx" presStyleIdx="4" presStyleCnt="7">
        <dgm:presLayoutVars>
          <dgm:chMax val="0"/>
          <dgm:chPref val="0"/>
        </dgm:presLayoutVars>
      </dgm:prSet>
      <dgm:spPr/>
    </dgm:pt>
    <dgm:pt modelId="{609C63C0-B6CE-4159-AB1D-A9E51610895A}" type="pres">
      <dgm:prSet presAssocID="{23139458-7579-4DCB-9D34-55DA34237849}" presName="sibTrans" presStyleCnt="0"/>
      <dgm:spPr/>
    </dgm:pt>
    <dgm:pt modelId="{FC57DADD-3F70-4571-B6B3-82D11EF5FB87}" type="pres">
      <dgm:prSet presAssocID="{5D5719E2-6A05-4CDC-85C1-F45143E2E1E0}" presName="compNode" presStyleCnt="0"/>
      <dgm:spPr/>
    </dgm:pt>
    <dgm:pt modelId="{AE08A7D1-C17E-44F2-8B7F-CE205E067BDA}" type="pres">
      <dgm:prSet presAssocID="{5D5719E2-6A05-4CDC-85C1-F45143E2E1E0}" presName="bgRect" presStyleLbl="bgShp" presStyleIdx="5" presStyleCnt="6" custScaleY="351270" custLinFactNeighborX="276" custLinFactNeighborY="-16913"/>
      <dgm:spPr/>
    </dgm:pt>
    <dgm:pt modelId="{46088106-EB66-4085-8390-8BBC37B84B25}" type="pres">
      <dgm:prSet presAssocID="{5D5719E2-6A05-4CDC-85C1-F45143E2E1E0}" presName="iconRect" presStyleLbl="node1" presStyleIdx="5" presStyleCnt="6"/>
      <dgm:spPr>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l="8791" r="8791"/>
          </a:stretch>
        </a:blipFill>
      </dgm:spPr>
      <dgm:extLst>
        <a:ext uri="{E40237B7-FDA0-4F09-8148-C483321AD2D9}">
          <dgm14:cNvPr xmlns:dgm14="http://schemas.microsoft.com/office/drawing/2010/diagram" id="0" name="" descr="transform"/>
        </a:ext>
      </dgm:extLst>
    </dgm:pt>
    <dgm:pt modelId="{59C929C9-7845-4799-BDBA-674E3939CF76}" type="pres">
      <dgm:prSet presAssocID="{5D5719E2-6A05-4CDC-85C1-F45143E2E1E0}" presName="spaceRect" presStyleCnt="0"/>
      <dgm:spPr/>
    </dgm:pt>
    <dgm:pt modelId="{832FCDA7-9613-4782-8F75-C433FA22CD9D}" type="pres">
      <dgm:prSet presAssocID="{5D5719E2-6A05-4CDC-85C1-F45143E2E1E0}" presName="parTx" presStyleLbl="revTx" presStyleIdx="5" presStyleCnt="7">
        <dgm:presLayoutVars>
          <dgm:chMax val="0"/>
          <dgm:chPref val="0"/>
        </dgm:presLayoutVars>
      </dgm:prSet>
      <dgm:spPr/>
    </dgm:pt>
    <dgm:pt modelId="{ADD280F7-E39F-40C1-A1BD-6A2BF8C1A305}" type="pres">
      <dgm:prSet presAssocID="{5D5719E2-6A05-4CDC-85C1-F45143E2E1E0}" presName="desTx" presStyleLbl="revTx" presStyleIdx="6" presStyleCnt="7" custScaleY="411779">
        <dgm:presLayoutVars/>
      </dgm:prSet>
      <dgm:spPr/>
    </dgm:pt>
  </dgm:ptLst>
  <dgm:cxnLst>
    <dgm:cxn modelId="{1B17F800-AC3B-47BC-A03F-9E2596826768}" type="presOf" srcId="{9B33A20A-2B65-47C3-8A71-FE4B50300373}" destId="{EBA68BF1-F400-48DD-8984-C93BCC206BB1}" srcOrd="0" destOrd="0" presId="urn:microsoft.com/office/officeart/2018/2/layout/IconVerticalSolidList"/>
    <dgm:cxn modelId="{7FD53A0A-C31C-484E-A023-24227442437A}" type="presOf" srcId="{1105979C-5295-4BFA-8FB3-016E364E6371}" destId="{2AB8BFCD-6AEC-4C13-B582-14F14242889C}" srcOrd="0" destOrd="0" presId="urn:microsoft.com/office/officeart/2018/2/layout/IconVerticalSolidList"/>
    <dgm:cxn modelId="{FD387216-4228-4579-8539-7407E2DC831D}" srcId="{5D5719E2-6A05-4CDC-85C1-F45143E2E1E0}" destId="{5176DEE4-88A9-41DF-B9CA-888E8D7D7F21}" srcOrd="0" destOrd="0" parTransId="{3CABE3BF-686E-4FBF-9C61-C70A8C1770DE}" sibTransId="{23640F88-4E1A-4820-BD85-F9F8C8E9D4D9}"/>
    <dgm:cxn modelId="{32A19B1B-9776-408E-A5DB-EAE4085C049E}" type="presOf" srcId="{D86C1A48-6EF9-455B-8925-F337CF81ED1B}" destId="{7875B8A4-9B4F-4A52-A4EC-1E827BE48511}" srcOrd="0" destOrd="0" presId="urn:microsoft.com/office/officeart/2018/2/layout/IconVerticalSolidList"/>
    <dgm:cxn modelId="{7E08ED1D-98C1-4054-985C-A317465F6D87}" type="presOf" srcId="{5176DEE4-88A9-41DF-B9CA-888E8D7D7F21}" destId="{ADD280F7-E39F-40C1-A1BD-6A2BF8C1A305}" srcOrd="0" destOrd="0" presId="urn:microsoft.com/office/officeart/2018/2/layout/IconVerticalSolidList"/>
    <dgm:cxn modelId="{A9AE5F31-61DC-4CE7-AF8B-FACF2FB68C2E}" srcId="{D86C1A48-6EF9-455B-8925-F337CF81ED1B}" destId="{E597E248-DF44-4F88-8B95-F4D18CD0F9D1}" srcOrd="2" destOrd="0" parTransId="{DCA3781C-602C-429E-8406-7E5671A6C3BA}" sibTransId="{48CC3B8C-0A19-45BD-A72B-A8683C129FD2}"/>
    <dgm:cxn modelId="{9B575F68-F9AE-4113-B0E5-880D5BF3F85E}" type="presOf" srcId="{5D5719E2-6A05-4CDC-85C1-F45143E2E1E0}" destId="{832FCDA7-9613-4782-8F75-C433FA22CD9D}" srcOrd="0" destOrd="0" presId="urn:microsoft.com/office/officeart/2018/2/layout/IconVerticalSolidList"/>
    <dgm:cxn modelId="{9EA03C4A-A9C3-471B-8F27-D76B11CB2EC1}" srcId="{D86C1A48-6EF9-455B-8925-F337CF81ED1B}" destId="{19AE679B-61C9-41C9-86D2-7CFCD0561493}" srcOrd="0" destOrd="0" parTransId="{87A97558-A564-4FB1-B1DC-A400B54909CA}" sibTransId="{2218E0D7-6B07-4498-A440-203DF555675C}"/>
    <dgm:cxn modelId="{47569572-68F6-42EE-A158-A88CC966DA35}" srcId="{5D5719E2-6A05-4CDC-85C1-F45143E2E1E0}" destId="{89C36EB1-9189-4D08-9E63-2931EF274D09}" srcOrd="1" destOrd="0" parTransId="{7F204658-8EDE-4F27-BA76-BD7ECEE9503E}" sibTransId="{0647BAAB-F8D3-4363-BAE0-C88AB8406D3D}"/>
    <dgm:cxn modelId="{7A9B3857-7B46-4BF4-99A2-0F439A97FC14}" srcId="{D86C1A48-6EF9-455B-8925-F337CF81ED1B}" destId="{9881CC6B-72B6-41CF-BA84-3B8CEB4739B9}" srcOrd="3" destOrd="0" parTransId="{EC9A8348-50A2-4267-8321-D52C23493997}" sibTransId="{B267AF43-0B6F-4A5E-BA96-B8DC6128B120}"/>
    <dgm:cxn modelId="{19743586-1CEB-4149-8F9C-2B6FDF43490E}" type="presOf" srcId="{44B49C27-E9FF-4CB8-BA9C-2137829BE584}" destId="{ADD280F7-E39F-40C1-A1BD-6A2BF8C1A305}" srcOrd="0" destOrd="2" presId="urn:microsoft.com/office/officeart/2018/2/layout/IconVerticalSolidList"/>
    <dgm:cxn modelId="{3FA233A0-C57C-4811-89EB-F991F287EBA1}" type="presOf" srcId="{19AE679B-61C9-41C9-86D2-7CFCD0561493}" destId="{D8611177-BD07-4412-AEB1-A0D7ABFCDE3F}" srcOrd="0" destOrd="0" presId="urn:microsoft.com/office/officeart/2018/2/layout/IconVerticalSolidList"/>
    <dgm:cxn modelId="{7ACAC3AB-226A-49F0-BA51-89FBC942F914}" type="presOf" srcId="{E597E248-DF44-4F88-8B95-F4D18CD0F9D1}" destId="{C6BF1DCB-5F43-4730-B1D2-B6A5D808301D}" srcOrd="0" destOrd="0" presId="urn:microsoft.com/office/officeart/2018/2/layout/IconVerticalSolidList"/>
    <dgm:cxn modelId="{BAA8CFCA-A68C-4384-A26B-9AE2A0717898}" srcId="{D86C1A48-6EF9-455B-8925-F337CF81ED1B}" destId="{9B33A20A-2B65-47C3-8A71-FE4B50300373}" srcOrd="1" destOrd="0" parTransId="{044DAA34-BF6D-431A-A5F1-5B9BEBDEFE46}" sibTransId="{0D1A1297-1C8E-46F9-8391-D056E8B3B839}"/>
    <dgm:cxn modelId="{43580CDA-CFA6-40A7-9A82-1F4B8B23F9D0}" srcId="{5D5719E2-6A05-4CDC-85C1-F45143E2E1E0}" destId="{44B49C27-E9FF-4CB8-BA9C-2137829BE584}" srcOrd="2" destOrd="0" parTransId="{9318EA8C-A6A0-4A96-8B7F-3A365C2B8541}" sibTransId="{2BB3D487-FD84-4507-9C36-02CF9403E16F}"/>
    <dgm:cxn modelId="{35CF35E4-5767-464A-8F36-F44802CF3AF4}" srcId="{D86C1A48-6EF9-455B-8925-F337CF81ED1B}" destId="{1105979C-5295-4BFA-8FB3-016E364E6371}" srcOrd="4" destOrd="0" parTransId="{173CFECE-F5E0-47E3-9F53-7C414BDA1754}" sibTransId="{23139458-7579-4DCB-9D34-55DA34237849}"/>
    <dgm:cxn modelId="{85C89BF8-0E14-4A75-B414-B1CB0DE59696}" type="presOf" srcId="{89C36EB1-9189-4D08-9E63-2931EF274D09}" destId="{ADD280F7-E39F-40C1-A1BD-6A2BF8C1A305}" srcOrd="0" destOrd="1" presId="urn:microsoft.com/office/officeart/2018/2/layout/IconVerticalSolidList"/>
    <dgm:cxn modelId="{4E8DC4F9-F9F8-4C87-9329-52C9A0CC1F2D}" srcId="{D86C1A48-6EF9-455B-8925-F337CF81ED1B}" destId="{5D5719E2-6A05-4CDC-85C1-F45143E2E1E0}" srcOrd="5" destOrd="0" parTransId="{7AD6A039-90C3-4781-9DE8-DE26C91FC153}" sibTransId="{5B6FE016-7992-4891-B39D-671181F020DA}"/>
    <dgm:cxn modelId="{A5CB2CFF-2F3D-4E97-9A70-5C2129D8FFEC}" type="presOf" srcId="{9881CC6B-72B6-41CF-BA84-3B8CEB4739B9}" destId="{F74F5D85-9667-4DCD-95D1-E7DF8D7FDAF8}" srcOrd="0" destOrd="0" presId="urn:microsoft.com/office/officeart/2018/2/layout/IconVerticalSolidList"/>
    <dgm:cxn modelId="{5C163A2B-7709-4474-B8B5-027E3947EAE5}" type="presParOf" srcId="{7875B8A4-9B4F-4A52-A4EC-1E827BE48511}" destId="{08D02573-D4A7-40B2-BF53-C8277469A819}" srcOrd="0" destOrd="0" presId="urn:microsoft.com/office/officeart/2018/2/layout/IconVerticalSolidList"/>
    <dgm:cxn modelId="{EF80E42C-A413-4D20-A4B6-4624B4C408C3}" type="presParOf" srcId="{08D02573-D4A7-40B2-BF53-C8277469A819}" destId="{E69278C4-0B02-4483-B516-86E2A6C17D2E}" srcOrd="0" destOrd="0" presId="urn:microsoft.com/office/officeart/2018/2/layout/IconVerticalSolidList"/>
    <dgm:cxn modelId="{CB3A7092-1216-4400-AA28-941EBB479AA5}" type="presParOf" srcId="{08D02573-D4A7-40B2-BF53-C8277469A819}" destId="{8C8C0AD6-20CF-4B07-B6A7-B5E4F01EA915}" srcOrd="1" destOrd="0" presId="urn:microsoft.com/office/officeart/2018/2/layout/IconVerticalSolidList"/>
    <dgm:cxn modelId="{2235DB02-A1AD-4EF8-B234-9CE3B309E63E}" type="presParOf" srcId="{08D02573-D4A7-40B2-BF53-C8277469A819}" destId="{DD0AA542-983F-4A00-B9C7-5455700672A1}" srcOrd="2" destOrd="0" presId="urn:microsoft.com/office/officeart/2018/2/layout/IconVerticalSolidList"/>
    <dgm:cxn modelId="{F2ABFF2D-1A3A-44EF-A876-C7D31D114959}" type="presParOf" srcId="{08D02573-D4A7-40B2-BF53-C8277469A819}" destId="{D8611177-BD07-4412-AEB1-A0D7ABFCDE3F}" srcOrd="3" destOrd="0" presId="urn:microsoft.com/office/officeart/2018/2/layout/IconVerticalSolidList"/>
    <dgm:cxn modelId="{8B026C70-8898-487A-9E25-39517560432C}" type="presParOf" srcId="{7875B8A4-9B4F-4A52-A4EC-1E827BE48511}" destId="{AD116180-841E-4AEF-932C-6FECBE63B633}" srcOrd="1" destOrd="0" presId="urn:microsoft.com/office/officeart/2018/2/layout/IconVerticalSolidList"/>
    <dgm:cxn modelId="{746AFE65-2DCD-4384-A3D4-722C0760830A}" type="presParOf" srcId="{7875B8A4-9B4F-4A52-A4EC-1E827BE48511}" destId="{D7B8FA22-94D6-4031-BB2F-55AE9897C5B7}" srcOrd="2" destOrd="0" presId="urn:microsoft.com/office/officeart/2018/2/layout/IconVerticalSolidList"/>
    <dgm:cxn modelId="{9AB46321-76C4-4255-8B0A-692C4789B257}" type="presParOf" srcId="{D7B8FA22-94D6-4031-BB2F-55AE9897C5B7}" destId="{9321BCA5-2256-4A6B-AABE-0DCBE7C14CE3}" srcOrd="0" destOrd="0" presId="urn:microsoft.com/office/officeart/2018/2/layout/IconVerticalSolidList"/>
    <dgm:cxn modelId="{6886E35A-02F3-4F38-9613-4DA4637A2D90}" type="presParOf" srcId="{D7B8FA22-94D6-4031-BB2F-55AE9897C5B7}" destId="{4CD65093-9395-4629-A01A-24A83EAECFF3}" srcOrd="1" destOrd="0" presId="urn:microsoft.com/office/officeart/2018/2/layout/IconVerticalSolidList"/>
    <dgm:cxn modelId="{E3B33B72-FDDE-44C8-A229-0D288D8E206F}" type="presParOf" srcId="{D7B8FA22-94D6-4031-BB2F-55AE9897C5B7}" destId="{570022BC-7882-4503-B828-3325B1AB3E9D}" srcOrd="2" destOrd="0" presId="urn:microsoft.com/office/officeart/2018/2/layout/IconVerticalSolidList"/>
    <dgm:cxn modelId="{AF5A74C0-DD90-4C43-932B-DF2E754B879E}" type="presParOf" srcId="{D7B8FA22-94D6-4031-BB2F-55AE9897C5B7}" destId="{EBA68BF1-F400-48DD-8984-C93BCC206BB1}" srcOrd="3" destOrd="0" presId="urn:microsoft.com/office/officeart/2018/2/layout/IconVerticalSolidList"/>
    <dgm:cxn modelId="{DE29885E-FC15-4A21-B0AA-C2A9C59CA76E}" type="presParOf" srcId="{7875B8A4-9B4F-4A52-A4EC-1E827BE48511}" destId="{771980EE-D607-404E-B18F-334DB6BC261B}" srcOrd="3" destOrd="0" presId="urn:microsoft.com/office/officeart/2018/2/layout/IconVerticalSolidList"/>
    <dgm:cxn modelId="{2BA5BC84-6BBD-4A57-BFFC-AF4D1FE01E87}" type="presParOf" srcId="{7875B8A4-9B4F-4A52-A4EC-1E827BE48511}" destId="{B05E6F51-4D16-4A54-ACA4-D36B2DD56E5F}" srcOrd="4" destOrd="0" presId="urn:microsoft.com/office/officeart/2018/2/layout/IconVerticalSolidList"/>
    <dgm:cxn modelId="{93A83DB5-F565-479F-A5C5-241B1D44ED67}" type="presParOf" srcId="{B05E6F51-4D16-4A54-ACA4-D36B2DD56E5F}" destId="{2F22CA80-DC81-48A3-9C3A-5C797139A1CF}" srcOrd="0" destOrd="0" presId="urn:microsoft.com/office/officeart/2018/2/layout/IconVerticalSolidList"/>
    <dgm:cxn modelId="{AD82B148-2B11-46A2-9A13-CA7DB6A9AC7A}" type="presParOf" srcId="{B05E6F51-4D16-4A54-ACA4-D36B2DD56E5F}" destId="{C0CD5B5E-9543-4706-B00E-37F47BC37906}" srcOrd="1" destOrd="0" presId="urn:microsoft.com/office/officeart/2018/2/layout/IconVerticalSolidList"/>
    <dgm:cxn modelId="{B14DB080-F68C-41BC-9D9F-7D24F49A16F0}" type="presParOf" srcId="{B05E6F51-4D16-4A54-ACA4-D36B2DD56E5F}" destId="{A8BB2347-3147-4A5F-AB63-EA88545998E1}" srcOrd="2" destOrd="0" presId="urn:microsoft.com/office/officeart/2018/2/layout/IconVerticalSolidList"/>
    <dgm:cxn modelId="{1BB5FDC4-EC0B-4E9C-8550-6868962D916C}" type="presParOf" srcId="{B05E6F51-4D16-4A54-ACA4-D36B2DD56E5F}" destId="{C6BF1DCB-5F43-4730-B1D2-B6A5D808301D}" srcOrd="3" destOrd="0" presId="urn:microsoft.com/office/officeart/2018/2/layout/IconVerticalSolidList"/>
    <dgm:cxn modelId="{4099A8ED-8BF4-4BA3-91C6-009289AF69D7}" type="presParOf" srcId="{7875B8A4-9B4F-4A52-A4EC-1E827BE48511}" destId="{B4D1BF6A-753B-495D-BB0D-50AD0F68C01A}" srcOrd="5" destOrd="0" presId="urn:microsoft.com/office/officeart/2018/2/layout/IconVerticalSolidList"/>
    <dgm:cxn modelId="{D98941EC-C7FC-4D85-947E-68605F1CE79C}" type="presParOf" srcId="{7875B8A4-9B4F-4A52-A4EC-1E827BE48511}" destId="{CA60DECB-24F0-452D-8314-1D66EE891538}" srcOrd="6" destOrd="0" presId="urn:microsoft.com/office/officeart/2018/2/layout/IconVerticalSolidList"/>
    <dgm:cxn modelId="{08B3ABB9-25C8-4FA9-96A1-3E176DA7A810}" type="presParOf" srcId="{CA60DECB-24F0-452D-8314-1D66EE891538}" destId="{E4876F9C-9689-4751-837E-B41C650F1F18}" srcOrd="0" destOrd="0" presId="urn:microsoft.com/office/officeart/2018/2/layout/IconVerticalSolidList"/>
    <dgm:cxn modelId="{D3532298-408D-4DF4-B1D1-21575019940F}" type="presParOf" srcId="{CA60DECB-24F0-452D-8314-1D66EE891538}" destId="{81D80186-1B1B-45F7-842A-95B92F5CB156}" srcOrd="1" destOrd="0" presId="urn:microsoft.com/office/officeart/2018/2/layout/IconVerticalSolidList"/>
    <dgm:cxn modelId="{684FDE8C-41EA-4B3F-B8DE-4945D0F26B03}" type="presParOf" srcId="{CA60DECB-24F0-452D-8314-1D66EE891538}" destId="{8D2A2DFF-8A09-4C92-9D05-66766F8F7783}" srcOrd="2" destOrd="0" presId="urn:microsoft.com/office/officeart/2018/2/layout/IconVerticalSolidList"/>
    <dgm:cxn modelId="{869B203E-149B-481B-9154-EADB50A80E9C}" type="presParOf" srcId="{CA60DECB-24F0-452D-8314-1D66EE891538}" destId="{F74F5D85-9667-4DCD-95D1-E7DF8D7FDAF8}" srcOrd="3" destOrd="0" presId="urn:microsoft.com/office/officeart/2018/2/layout/IconVerticalSolidList"/>
    <dgm:cxn modelId="{6FE797BC-7434-4288-8F96-EBC0EADAE8CE}" type="presParOf" srcId="{7875B8A4-9B4F-4A52-A4EC-1E827BE48511}" destId="{7F71FCF8-5842-4B60-8B1A-86D272ECBA9E}" srcOrd="7" destOrd="0" presId="urn:microsoft.com/office/officeart/2018/2/layout/IconVerticalSolidList"/>
    <dgm:cxn modelId="{F0401D12-6553-43E4-ABDF-0F6FEA0A990E}" type="presParOf" srcId="{7875B8A4-9B4F-4A52-A4EC-1E827BE48511}" destId="{7A4E8141-42BA-4A43-809D-944ACA1D1A9B}" srcOrd="8" destOrd="0" presId="urn:microsoft.com/office/officeart/2018/2/layout/IconVerticalSolidList"/>
    <dgm:cxn modelId="{874F233A-0C55-41CA-AAE3-46516744347F}" type="presParOf" srcId="{7A4E8141-42BA-4A43-809D-944ACA1D1A9B}" destId="{AE0A50AA-CDD7-4CB3-8926-EA9C9654762E}" srcOrd="0" destOrd="0" presId="urn:microsoft.com/office/officeart/2018/2/layout/IconVerticalSolidList"/>
    <dgm:cxn modelId="{DA074B3D-4415-4170-A099-7D1294C4190C}" type="presParOf" srcId="{7A4E8141-42BA-4A43-809D-944ACA1D1A9B}" destId="{C1803CCA-2DAD-4232-849B-4B9BDED2309F}" srcOrd="1" destOrd="0" presId="urn:microsoft.com/office/officeart/2018/2/layout/IconVerticalSolidList"/>
    <dgm:cxn modelId="{265C9E28-369B-4DE7-BB00-8DCBF554934B}" type="presParOf" srcId="{7A4E8141-42BA-4A43-809D-944ACA1D1A9B}" destId="{7B2E9526-566A-43F2-83B9-CAE565A57B41}" srcOrd="2" destOrd="0" presId="urn:microsoft.com/office/officeart/2018/2/layout/IconVerticalSolidList"/>
    <dgm:cxn modelId="{0CF09075-E542-4114-8A1F-349C62FF2D79}" type="presParOf" srcId="{7A4E8141-42BA-4A43-809D-944ACA1D1A9B}" destId="{2AB8BFCD-6AEC-4C13-B582-14F14242889C}" srcOrd="3" destOrd="0" presId="urn:microsoft.com/office/officeart/2018/2/layout/IconVerticalSolidList"/>
    <dgm:cxn modelId="{A4D41954-2CCA-48AC-BBBB-463610158389}" type="presParOf" srcId="{7875B8A4-9B4F-4A52-A4EC-1E827BE48511}" destId="{609C63C0-B6CE-4159-AB1D-A9E51610895A}" srcOrd="9" destOrd="0" presId="urn:microsoft.com/office/officeart/2018/2/layout/IconVerticalSolidList"/>
    <dgm:cxn modelId="{81C83F8D-147B-471F-A8E0-32BA5A184766}" type="presParOf" srcId="{7875B8A4-9B4F-4A52-A4EC-1E827BE48511}" destId="{FC57DADD-3F70-4571-B6B3-82D11EF5FB87}" srcOrd="10" destOrd="0" presId="urn:microsoft.com/office/officeart/2018/2/layout/IconVerticalSolidList"/>
    <dgm:cxn modelId="{C20FB0A3-0A02-4F2B-86F5-58AB0E655115}" type="presParOf" srcId="{FC57DADD-3F70-4571-B6B3-82D11EF5FB87}" destId="{AE08A7D1-C17E-44F2-8B7F-CE205E067BDA}" srcOrd="0" destOrd="0" presId="urn:microsoft.com/office/officeart/2018/2/layout/IconVerticalSolidList"/>
    <dgm:cxn modelId="{B0BB83C1-5C0F-4735-BFB3-F26327947763}" type="presParOf" srcId="{FC57DADD-3F70-4571-B6B3-82D11EF5FB87}" destId="{46088106-EB66-4085-8390-8BBC37B84B25}" srcOrd="1" destOrd="0" presId="urn:microsoft.com/office/officeart/2018/2/layout/IconVerticalSolidList"/>
    <dgm:cxn modelId="{F056DBB3-E2CA-49F5-B961-A2A70E8AD7F1}" type="presParOf" srcId="{FC57DADD-3F70-4571-B6B3-82D11EF5FB87}" destId="{59C929C9-7845-4799-BDBA-674E3939CF76}" srcOrd="2" destOrd="0" presId="urn:microsoft.com/office/officeart/2018/2/layout/IconVerticalSolidList"/>
    <dgm:cxn modelId="{CAB004C2-CFAF-451F-AE60-A41596DC9E5C}" type="presParOf" srcId="{FC57DADD-3F70-4571-B6B3-82D11EF5FB87}" destId="{832FCDA7-9613-4782-8F75-C433FA22CD9D}" srcOrd="3" destOrd="0" presId="urn:microsoft.com/office/officeart/2018/2/layout/IconVerticalSolidList"/>
    <dgm:cxn modelId="{4A2C10FA-CDBC-44E7-BDFA-73C298E2B550}" type="presParOf" srcId="{FC57DADD-3F70-4571-B6B3-82D11EF5FB87}" destId="{ADD280F7-E39F-40C1-A1BD-6A2BF8C1A30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B7CB7-5D63-4C5F-AD87-2A5DACFD5F5C}" type="doc">
      <dgm:prSet loTypeId="urn:microsoft.com/office/officeart/2005/8/layout/vList2" loCatId="list" qsTypeId="urn:microsoft.com/office/officeart/2005/8/quickstyle/3d4" qsCatId="3D" csTypeId="urn:microsoft.com/office/officeart/2005/8/colors/accent1_1" csCatId="accent1" phldr="1"/>
      <dgm:spPr/>
      <dgm:t>
        <a:bodyPr/>
        <a:lstStyle/>
        <a:p>
          <a:endParaRPr lang="en-US"/>
        </a:p>
      </dgm:t>
    </dgm:pt>
    <dgm:pt modelId="{5EF5A47C-86BC-4D56-9CD0-DF2CDF2F5DFA}">
      <dgm:prSet>
        <dgm:style>
          <a:lnRef idx="2">
            <a:schemeClr val="accent2"/>
          </a:lnRef>
          <a:fillRef idx="1">
            <a:schemeClr val="lt1"/>
          </a:fillRef>
          <a:effectRef idx="0">
            <a:schemeClr val="accent2"/>
          </a:effectRef>
          <a:fontRef idx="minor">
            <a:schemeClr val="dk1"/>
          </a:fontRef>
        </dgm:style>
      </dgm:prSet>
      <dgm:spPr>
        <a:noFill/>
        <a:ln/>
      </dgm:spPr>
      <dgm:t>
        <a:bodyPr/>
        <a:lstStyle/>
        <a:p>
          <a:r>
            <a:rPr lang="en-US">
              <a:solidFill>
                <a:schemeClr val="tx1"/>
              </a:solidFill>
            </a:rPr>
            <a:t>… | </a:t>
          </a:r>
          <a:r>
            <a:rPr lang="en-US" b="1">
              <a:solidFill>
                <a:schemeClr val="tx1"/>
              </a:solidFill>
            </a:rPr>
            <a:t>count</a:t>
          </a:r>
          <a:endParaRPr lang="en-US">
            <a:solidFill>
              <a:schemeClr val="tx1"/>
            </a:solidFill>
          </a:endParaRPr>
        </a:p>
      </dgm:t>
    </dgm:pt>
    <dgm:pt modelId="{AA06A36B-C346-4FAC-A6A2-EBA4E26FAA7F}" type="parTrans" cxnId="{E882B98E-0519-4A31-87DB-1EAC17FF2DAA}">
      <dgm:prSet/>
      <dgm:spPr/>
      <dgm:t>
        <a:bodyPr/>
        <a:lstStyle/>
        <a:p>
          <a:endParaRPr lang="en-US"/>
        </a:p>
      </dgm:t>
    </dgm:pt>
    <dgm:pt modelId="{D5034825-417D-4BC2-8CCB-7307E201B58A}" type="sibTrans" cxnId="{E882B98E-0519-4A31-87DB-1EAC17FF2DAA}">
      <dgm:prSet/>
      <dgm:spPr/>
      <dgm:t>
        <a:bodyPr/>
        <a:lstStyle/>
        <a:p>
          <a:endParaRPr lang="en-US"/>
        </a:p>
      </dgm:t>
    </dgm:pt>
    <dgm:pt modelId="{27EA06C9-162C-41EA-86D2-448988A75E66}">
      <dgm:prSet/>
      <dgm:spPr/>
      <dgm:t>
        <a:bodyPr/>
        <a:lstStyle/>
        <a:p>
          <a:r>
            <a:rPr lang="en-US"/>
            <a:t>Counts records in input table (e.g. T)</a:t>
          </a:r>
        </a:p>
      </dgm:t>
    </dgm:pt>
    <dgm:pt modelId="{AA1E2123-D6A7-4EE2-B617-531C5CD89B41}" type="parTrans" cxnId="{04C7C81D-403F-4FDF-B562-9E4267F508BC}">
      <dgm:prSet/>
      <dgm:spPr/>
      <dgm:t>
        <a:bodyPr/>
        <a:lstStyle/>
        <a:p>
          <a:endParaRPr lang="en-US"/>
        </a:p>
      </dgm:t>
    </dgm:pt>
    <dgm:pt modelId="{8F07C183-C05D-4790-B7D5-8A78962C01FD}" type="sibTrans" cxnId="{04C7C81D-403F-4FDF-B562-9E4267F508BC}">
      <dgm:prSet/>
      <dgm:spPr/>
      <dgm:t>
        <a:bodyPr/>
        <a:lstStyle/>
        <a:p>
          <a:endParaRPr lang="en-US"/>
        </a:p>
      </dgm:t>
    </dgm:pt>
    <dgm:pt modelId="{5C963945-C18D-47BA-A270-CA39E3981909}">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pPr marL="0" lvl="0" indent="0" algn="l" defTabSz="977900">
            <a:lnSpc>
              <a:spcPct val="90000"/>
            </a:lnSpc>
            <a:spcBef>
              <a:spcPct val="0"/>
            </a:spcBef>
            <a:spcAft>
              <a:spcPct val="35000"/>
            </a:spcAft>
            <a:buNone/>
          </a:pPr>
          <a:r>
            <a:rPr lang="en-US" sz="2200" kern="1200">
              <a:solidFill>
                <a:prstClr val="white"/>
              </a:solidFill>
              <a:latin typeface="Calibri" panose="020F0502020204030204"/>
              <a:ea typeface="+mn-ea"/>
              <a:cs typeface="+mn-cs"/>
            </a:rPr>
            <a:t>… | take 10</a:t>
          </a:r>
        </a:p>
      </dgm:t>
    </dgm:pt>
    <dgm:pt modelId="{C8F3BDD6-D256-4AE5-9688-76B0C4580452}" type="parTrans" cxnId="{5E0EFC29-DE75-4DE0-A531-29A9E7FDB575}">
      <dgm:prSet/>
      <dgm:spPr/>
      <dgm:t>
        <a:bodyPr/>
        <a:lstStyle/>
        <a:p>
          <a:endParaRPr lang="en-US"/>
        </a:p>
      </dgm:t>
    </dgm:pt>
    <dgm:pt modelId="{FD3F4353-070B-43A4-A190-F5B8CD90E624}" type="sibTrans" cxnId="{5E0EFC29-DE75-4DE0-A531-29A9E7FDB575}">
      <dgm:prSet/>
      <dgm:spPr/>
      <dgm:t>
        <a:bodyPr/>
        <a:lstStyle/>
        <a:p>
          <a:endParaRPr lang="en-US"/>
        </a:p>
      </dgm:t>
    </dgm:pt>
    <dgm:pt modelId="{E10087BD-1E64-4AE1-A0D8-A8FB2CBA16DF}">
      <dgm:prSet/>
      <dgm:spPr/>
      <dgm:t>
        <a:bodyPr/>
        <a:lstStyle/>
        <a:p>
          <a:r>
            <a:rPr lang="en-US"/>
            <a:t>Get few records  - convenient to start get familiar with the data</a:t>
          </a:r>
        </a:p>
      </dgm:t>
    </dgm:pt>
    <dgm:pt modelId="{F54CF223-7104-4105-A198-5D7BFF51BD77}" type="parTrans" cxnId="{A55B5BEC-C6B6-490C-B5A9-4BF98D65F63E}">
      <dgm:prSet/>
      <dgm:spPr/>
      <dgm:t>
        <a:bodyPr/>
        <a:lstStyle/>
        <a:p>
          <a:endParaRPr lang="en-US"/>
        </a:p>
      </dgm:t>
    </dgm:pt>
    <dgm:pt modelId="{7BE23D3C-E67D-4F57-87DA-D1C2E13414B1}" type="sibTrans" cxnId="{A55B5BEC-C6B6-490C-B5A9-4BF98D65F63E}">
      <dgm:prSet/>
      <dgm:spPr/>
      <dgm:t>
        <a:bodyPr/>
        <a:lstStyle/>
        <a:p>
          <a:endParaRPr lang="en-US"/>
        </a:p>
      </dgm:t>
    </dgm:pt>
    <dgm:pt modelId="{7EEB6267-5C89-48B0-9AC5-EEE55CB120AC}">
      <dgm:prSet/>
      <dgm:spPr/>
      <dgm:t>
        <a:bodyPr/>
        <a:lstStyle/>
        <a:p>
          <a:r>
            <a:rPr lang="en-US"/>
            <a:t>No actual order ensured</a:t>
          </a:r>
        </a:p>
      </dgm:t>
    </dgm:pt>
    <dgm:pt modelId="{1252BCA4-E9B9-4058-AA95-A36C780CC708}" type="parTrans" cxnId="{48C9B12E-3D71-49DD-B23C-D57CF0CA0981}">
      <dgm:prSet/>
      <dgm:spPr/>
      <dgm:t>
        <a:bodyPr/>
        <a:lstStyle/>
        <a:p>
          <a:endParaRPr lang="en-US"/>
        </a:p>
      </dgm:t>
    </dgm:pt>
    <dgm:pt modelId="{A17C56AF-E34D-418C-A8A8-A1F1DF7879EA}" type="sibTrans" cxnId="{48C9B12E-3D71-49DD-B23C-D57CF0CA0981}">
      <dgm:prSet/>
      <dgm:spPr/>
      <dgm:t>
        <a:bodyPr/>
        <a:lstStyle/>
        <a:p>
          <a:endParaRPr lang="en-US"/>
        </a:p>
      </dgm:t>
    </dgm:pt>
    <dgm:pt modelId="{3F0F06ED-026B-4234-AD90-EC96E35FF57D}">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 </a:t>
          </a:r>
          <a:r>
            <a:rPr lang="en-US" sz="2200" b="1" kern="1200">
              <a:solidFill>
                <a:schemeClr val="tx1"/>
              </a:solidFill>
            </a:rPr>
            <a:t>where</a:t>
          </a:r>
          <a:r>
            <a:rPr lang="en-US" sz="2200" kern="1200">
              <a:solidFill>
                <a:schemeClr val="tx1"/>
              </a:solidFill>
            </a:rPr>
            <a:t> </a:t>
          </a:r>
          <a:r>
            <a:rPr lang="en-US" sz="2200" kern="1200">
              <a:solidFill>
                <a:schemeClr val="tx1"/>
              </a:solidFill>
              <a:latin typeface="Calibri" panose="020F0502020204030204"/>
              <a:ea typeface="+mn-ea"/>
              <a:cs typeface="+mn-cs"/>
            </a:rPr>
            <a:t>Timestamp</a:t>
          </a:r>
          <a:r>
            <a:rPr lang="en-US" sz="2200" kern="1200">
              <a:solidFill>
                <a:schemeClr val="tx1"/>
              </a:solidFill>
            </a:rPr>
            <a:t> &gt; ago(1) and UserId == ‘abdcdef’</a:t>
          </a:r>
        </a:p>
      </dgm:t>
    </dgm:pt>
    <dgm:pt modelId="{9ADD9A03-0109-4BB3-8197-266C4E69CF3A}" type="parTrans" cxnId="{E79C43CF-DC85-42DF-8FD6-728E8C2056DB}">
      <dgm:prSet/>
      <dgm:spPr/>
      <dgm:t>
        <a:bodyPr/>
        <a:lstStyle/>
        <a:p>
          <a:endParaRPr lang="en-US"/>
        </a:p>
      </dgm:t>
    </dgm:pt>
    <dgm:pt modelId="{54876381-125A-42DB-8E56-38794CADBCF6}" type="sibTrans" cxnId="{E79C43CF-DC85-42DF-8FD6-728E8C2056DB}">
      <dgm:prSet/>
      <dgm:spPr/>
      <dgm:t>
        <a:bodyPr/>
        <a:lstStyle/>
        <a:p>
          <a:endParaRPr lang="en-US"/>
        </a:p>
      </dgm:t>
    </dgm:pt>
    <dgm:pt modelId="{4DDC61AB-F85D-4F3C-A4A1-907F85E7789D}">
      <dgm:prSet/>
      <dgm:spPr/>
      <dgm:t>
        <a:bodyPr/>
        <a:lstStyle/>
        <a:p>
          <a:r>
            <a:rPr lang="en-US"/>
            <a:t>Filtering on a specific fields</a:t>
          </a:r>
        </a:p>
      </dgm:t>
    </dgm:pt>
    <dgm:pt modelId="{54D0D89A-8753-4C1B-80E6-4695F8B33B01}" type="parTrans" cxnId="{0038E359-1FFF-478C-A2BC-E95A0732D187}">
      <dgm:prSet/>
      <dgm:spPr/>
      <dgm:t>
        <a:bodyPr/>
        <a:lstStyle/>
        <a:p>
          <a:endParaRPr lang="en-US"/>
        </a:p>
      </dgm:t>
    </dgm:pt>
    <dgm:pt modelId="{CD987A82-B84A-4EBD-AB08-F49AA436FFFF}" type="sibTrans" cxnId="{0038E359-1FFF-478C-A2BC-E95A0732D187}">
      <dgm:prSet/>
      <dgm:spPr/>
      <dgm:t>
        <a:bodyPr/>
        <a:lstStyle/>
        <a:p>
          <a:endParaRPr lang="en-US"/>
        </a:p>
      </dgm:t>
    </dgm:pt>
    <dgm:pt modelId="{63CF3FEF-BAAA-4C1E-875B-A2E5AB44EDE0}">
      <dgm:prSet>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a:solidFill>
                <a:schemeClr val="tx1"/>
              </a:solidFill>
            </a:rPr>
            <a:t>… | </a:t>
          </a:r>
          <a:r>
            <a:rPr lang="en-US" b="1">
              <a:solidFill>
                <a:schemeClr val="tx1"/>
              </a:solidFill>
            </a:rPr>
            <a:t>project</a:t>
          </a:r>
          <a:r>
            <a:rPr lang="en-US">
              <a:solidFill>
                <a:schemeClr val="tx1"/>
              </a:solidFill>
            </a:rPr>
            <a:t> Col1, Col2, …</a:t>
          </a:r>
        </a:p>
      </dgm:t>
    </dgm:pt>
    <dgm:pt modelId="{69DFAD3D-6337-4ACA-A84B-B9E2FFA293D2}" type="parTrans" cxnId="{7407F86B-FF2E-4283-A1EB-D903673FF524}">
      <dgm:prSet/>
      <dgm:spPr/>
      <dgm:t>
        <a:bodyPr/>
        <a:lstStyle/>
        <a:p>
          <a:endParaRPr lang="en-US"/>
        </a:p>
      </dgm:t>
    </dgm:pt>
    <dgm:pt modelId="{2FA2C787-B0D9-4277-8FFD-9E96DCEE4986}" type="sibTrans" cxnId="{7407F86B-FF2E-4283-A1EB-D903673FF524}">
      <dgm:prSet/>
      <dgm:spPr/>
      <dgm:t>
        <a:bodyPr/>
        <a:lstStyle/>
        <a:p>
          <a:endParaRPr lang="en-US"/>
        </a:p>
      </dgm:t>
    </dgm:pt>
    <dgm:pt modelId="{1B3AD6BF-93B9-4242-A447-80C760023E24}">
      <dgm:prSet/>
      <dgm:spPr/>
      <dgm:t>
        <a:bodyPr/>
        <a:lstStyle/>
        <a:p>
          <a:r>
            <a:rPr lang="en-US"/>
            <a:t>Choose some columns (great if input table has dozens of coluns)</a:t>
          </a:r>
        </a:p>
      </dgm:t>
    </dgm:pt>
    <dgm:pt modelId="{970D78EA-0570-43AC-9CC4-D76918EA4259}" type="parTrans" cxnId="{B4674F48-26BC-4795-A20D-68AD2F18C4F2}">
      <dgm:prSet/>
      <dgm:spPr/>
      <dgm:t>
        <a:bodyPr/>
        <a:lstStyle/>
        <a:p>
          <a:endParaRPr lang="en-US"/>
        </a:p>
      </dgm:t>
    </dgm:pt>
    <dgm:pt modelId="{EB46C567-A940-4557-9506-E530CDFE5425}" type="sibTrans" cxnId="{B4674F48-26BC-4795-A20D-68AD2F18C4F2}">
      <dgm:prSet/>
      <dgm:spPr/>
      <dgm:t>
        <a:bodyPr/>
        <a:lstStyle/>
        <a:p>
          <a:endParaRPr lang="en-US"/>
        </a:p>
      </dgm:t>
    </dgm:pt>
    <dgm:pt modelId="{0F6B1FA8-83C3-4C4B-B236-1664DF261361}">
      <dgm:prSe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a:t>
          </a:r>
          <a:r>
            <a:rPr lang="en-US" sz="2200" b="1" kern="1200">
              <a:solidFill>
                <a:schemeClr val="tx1"/>
              </a:solidFill>
            </a:rPr>
            <a:t>extend </a:t>
          </a:r>
          <a:r>
            <a:rPr lang="en-US" sz="2200" kern="1200">
              <a:solidFill>
                <a:schemeClr val="tx1"/>
              </a:solidFill>
              <a:latin typeface="Calibri" panose="020F0502020204030204"/>
              <a:ea typeface="+mn-ea"/>
              <a:cs typeface="+mn-cs"/>
            </a:rPr>
            <a:t>NewCol1</a:t>
          </a:r>
          <a:r>
            <a:rPr lang="en-US" sz="2200" kern="1200">
              <a:solidFill>
                <a:schemeClr val="tx1"/>
              </a:solidFill>
            </a:rPr>
            <a:t>=Col1+Col2</a:t>
          </a:r>
        </a:p>
      </dgm:t>
    </dgm:pt>
    <dgm:pt modelId="{FD4917A4-63CE-4ED1-85D5-F0A07F2A6333}" type="parTrans" cxnId="{1D44725B-D172-424B-94AD-595EEE2D6CF9}">
      <dgm:prSet/>
      <dgm:spPr/>
      <dgm:t>
        <a:bodyPr/>
        <a:lstStyle/>
        <a:p>
          <a:endParaRPr lang="en-US"/>
        </a:p>
      </dgm:t>
    </dgm:pt>
    <dgm:pt modelId="{595FF755-603F-4BC7-A481-CBDD5ECB3331}" type="sibTrans" cxnId="{1D44725B-D172-424B-94AD-595EEE2D6CF9}">
      <dgm:prSet/>
      <dgm:spPr/>
      <dgm:t>
        <a:bodyPr/>
        <a:lstStyle/>
        <a:p>
          <a:endParaRPr lang="en-US"/>
        </a:p>
      </dgm:t>
    </dgm:pt>
    <dgm:pt modelId="{51907863-88A9-4919-BD64-7AE52F362E2E}">
      <dgm:prSet/>
      <dgm:spPr/>
      <dgm:t>
        <a:bodyPr/>
        <a:lstStyle/>
        <a:p>
          <a:r>
            <a:rPr lang="en-US"/>
            <a:t>Introduces new calculated columns</a:t>
          </a:r>
        </a:p>
      </dgm:t>
    </dgm:pt>
    <dgm:pt modelId="{7803F7BB-D5B3-4D8F-BA2E-D9D1BBF5BC4C}" type="parTrans" cxnId="{70B08DB0-ACE2-48D4-BEBF-C8ACC888178B}">
      <dgm:prSet/>
      <dgm:spPr/>
      <dgm:t>
        <a:bodyPr/>
        <a:lstStyle/>
        <a:p>
          <a:endParaRPr lang="en-US"/>
        </a:p>
      </dgm:t>
    </dgm:pt>
    <dgm:pt modelId="{A60684CA-09D3-4B41-A3C8-8C605FD6C58E}" type="sibTrans" cxnId="{70B08DB0-ACE2-48D4-BEBF-C8ACC888178B}">
      <dgm:prSet/>
      <dgm:spPr/>
      <dgm:t>
        <a:bodyPr/>
        <a:lstStyle/>
        <a:p>
          <a:endParaRPr lang="en-US"/>
        </a:p>
      </dgm:t>
    </dgm:pt>
    <dgm:pt modelId="{C9C849BF-148B-45A7-ADCC-F67C30E17A7A}">
      <dgm:prSet phldrT="[Text]" custT="1">
        <dgm:style>
          <a:lnRef idx="2">
            <a:schemeClr val="accent2"/>
          </a:lnRef>
          <a:fillRef idx="1">
            <a:schemeClr val="lt1"/>
          </a:fillRef>
          <a:effectRef idx="0">
            <a:schemeClr val="accent2"/>
          </a:effectRef>
          <a:fontRef idx="minor">
            <a:schemeClr val="dk1"/>
          </a:fontRef>
        </dgm:style>
      </dgm:prSet>
      <dgm:spPr>
        <a:noFill/>
        <a:ln/>
      </dgm:spPr>
      <dgm:t>
        <a:bodyPr spcFirstLastPara="0" vert="horz" wrap="square" lIns="83820" tIns="83820" rIns="83820" bIns="83820" numCol="1" spcCol="1270" anchor="ctr" anchorCtr="0"/>
        <a:lstStyle/>
        <a:p>
          <a:r>
            <a:rPr lang="en-US" sz="2200" kern="1200">
              <a:solidFill>
                <a:schemeClr val="tx1"/>
              </a:solidFill>
            </a:rPr>
            <a:t>… | </a:t>
          </a:r>
          <a:r>
            <a:rPr lang="en-US" sz="2200" b="1" kern="1200">
              <a:solidFill>
                <a:schemeClr val="tx1"/>
              </a:solidFill>
            </a:rPr>
            <a:t>render</a:t>
          </a:r>
          <a:r>
            <a:rPr lang="en-US" sz="2200" b="0" kern="1200">
              <a:solidFill>
                <a:schemeClr val="tx1"/>
              </a:solidFill>
            </a:rPr>
            <a:t> </a:t>
          </a:r>
          <a:r>
            <a:rPr lang="en-US" sz="2200" kern="1200" err="1">
              <a:solidFill>
                <a:schemeClr val="tx1"/>
              </a:solidFill>
              <a:latin typeface="Calibri" panose="020F0502020204030204"/>
              <a:ea typeface="+mn-ea"/>
              <a:cs typeface="+mn-cs"/>
            </a:rPr>
            <a:t>timechart</a:t>
          </a:r>
          <a:endParaRPr lang="en-US" sz="2200" kern="1200">
            <a:solidFill>
              <a:schemeClr val="tx1"/>
            </a:solidFill>
            <a:latin typeface="Calibri" panose="020F0502020204030204"/>
            <a:ea typeface="+mn-ea"/>
            <a:cs typeface="+mn-cs"/>
          </a:endParaRPr>
        </a:p>
      </dgm:t>
    </dgm:pt>
    <dgm:pt modelId="{7F0469B1-6CE8-4683-980B-759717574AA8}" type="parTrans" cxnId="{4C3D39D7-C32A-4D1E-A34A-AA9019763E01}">
      <dgm:prSet/>
      <dgm:spPr/>
      <dgm:t>
        <a:bodyPr/>
        <a:lstStyle/>
        <a:p>
          <a:endParaRPr lang="en-IN"/>
        </a:p>
      </dgm:t>
    </dgm:pt>
    <dgm:pt modelId="{15476F44-14EB-41F8-B210-6D2428ABEDF4}" type="sibTrans" cxnId="{4C3D39D7-C32A-4D1E-A34A-AA9019763E01}">
      <dgm:prSet/>
      <dgm:spPr/>
      <dgm:t>
        <a:bodyPr/>
        <a:lstStyle/>
        <a:p>
          <a:endParaRPr lang="en-IN"/>
        </a:p>
      </dgm:t>
    </dgm:pt>
    <dgm:pt modelId="{6123C002-17D8-432B-AC2C-54FBC3DCC8B6}">
      <dgm:prSet phldrT="[Text]"/>
      <dgm:spPr/>
      <dgm:t>
        <a:bodyPr/>
        <a:lstStyle/>
        <a:p>
          <a:r>
            <a:rPr lang="en-US"/>
            <a:t>Plot the data (in KE and KWE) while exploring</a:t>
          </a:r>
        </a:p>
      </dgm:t>
    </dgm:pt>
    <dgm:pt modelId="{56CD3B3B-83EE-4743-9D24-864F92D3A6CF}" type="parTrans" cxnId="{5EC747BD-DF1E-4512-9F57-7744DC1C58AB}">
      <dgm:prSet/>
      <dgm:spPr/>
      <dgm:t>
        <a:bodyPr/>
        <a:lstStyle/>
        <a:p>
          <a:endParaRPr lang="en-IN"/>
        </a:p>
      </dgm:t>
    </dgm:pt>
    <dgm:pt modelId="{69E039CA-2C19-4243-8E27-2441BAFDDA79}" type="sibTrans" cxnId="{5EC747BD-DF1E-4512-9F57-7744DC1C58AB}">
      <dgm:prSet/>
      <dgm:spPr/>
      <dgm:t>
        <a:bodyPr/>
        <a:lstStyle/>
        <a:p>
          <a:endParaRPr lang="en-IN"/>
        </a:p>
      </dgm:t>
    </dgm:pt>
    <dgm:pt modelId="{5422B140-F91A-4A23-8E8E-1DCFF0E9FF32}" type="pres">
      <dgm:prSet presAssocID="{519B7CB7-5D63-4C5F-AD87-2A5DACFD5F5C}" presName="linear" presStyleCnt="0">
        <dgm:presLayoutVars>
          <dgm:animLvl val="lvl"/>
          <dgm:resizeHandles val="exact"/>
        </dgm:presLayoutVars>
      </dgm:prSet>
      <dgm:spPr/>
    </dgm:pt>
    <dgm:pt modelId="{B98B2B92-134F-45CF-A7DE-A6AAE4B81255}" type="pres">
      <dgm:prSet presAssocID="{5EF5A47C-86BC-4D56-9CD0-DF2CDF2F5DFA}" presName="parentText" presStyleLbl="node1" presStyleIdx="0" presStyleCnt="6">
        <dgm:presLayoutVars>
          <dgm:chMax val="0"/>
          <dgm:bulletEnabled val="1"/>
        </dgm:presLayoutVars>
      </dgm:prSet>
      <dgm:spPr/>
    </dgm:pt>
    <dgm:pt modelId="{6ED832E2-6978-4CCE-93FE-C53ABDB6FB90}" type="pres">
      <dgm:prSet presAssocID="{5EF5A47C-86BC-4D56-9CD0-DF2CDF2F5DFA}" presName="childText" presStyleLbl="revTx" presStyleIdx="0" presStyleCnt="6">
        <dgm:presLayoutVars>
          <dgm:bulletEnabled val="1"/>
        </dgm:presLayoutVars>
      </dgm:prSet>
      <dgm:spPr/>
    </dgm:pt>
    <dgm:pt modelId="{75DADD84-E97D-4264-BE6B-48340CAA612F}" type="pres">
      <dgm:prSet presAssocID="{5C963945-C18D-47BA-A270-CA39E3981909}" presName="parentText" presStyleLbl="node1" presStyleIdx="1" presStyleCnt="6">
        <dgm:presLayoutVars>
          <dgm:chMax val="0"/>
          <dgm:bulletEnabled val="1"/>
        </dgm:presLayoutVars>
      </dgm:prSet>
      <dgm:spPr>
        <a:xfrm>
          <a:off x="0" y="894979"/>
          <a:ext cx="6906491" cy="527670"/>
        </a:xfrm>
        <a:prstGeom prst="roundRect">
          <a:avLst/>
        </a:prstGeom>
      </dgm:spPr>
    </dgm:pt>
    <dgm:pt modelId="{C4268771-D85B-4F79-89F3-3E3D160D240D}" type="pres">
      <dgm:prSet presAssocID="{5C963945-C18D-47BA-A270-CA39E3981909}" presName="childText" presStyleLbl="revTx" presStyleIdx="1" presStyleCnt="6">
        <dgm:presLayoutVars>
          <dgm:bulletEnabled val="1"/>
        </dgm:presLayoutVars>
      </dgm:prSet>
      <dgm:spPr/>
    </dgm:pt>
    <dgm:pt modelId="{721C24C9-EBEF-4D46-98BE-A3A8E29E1F26}" type="pres">
      <dgm:prSet presAssocID="{3F0F06ED-026B-4234-AD90-EC96E35FF57D}" presName="parentText" presStyleLbl="node1" presStyleIdx="2" presStyleCnt="6">
        <dgm:presLayoutVars>
          <dgm:chMax val="0"/>
          <dgm:bulletEnabled val="1"/>
        </dgm:presLayoutVars>
      </dgm:prSet>
      <dgm:spPr>
        <a:xfrm>
          <a:off x="0" y="2014669"/>
          <a:ext cx="6906491" cy="527670"/>
        </a:xfrm>
        <a:prstGeom prst="roundRect">
          <a:avLst/>
        </a:prstGeom>
      </dgm:spPr>
    </dgm:pt>
    <dgm:pt modelId="{34A371B1-6C50-44BB-A3F1-A058C8A03548}" type="pres">
      <dgm:prSet presAssocID="{3F0F06ED-026B-4234-AD90-EC96E35FF57D}" presName="childText" presStyleLbl="revTx" presStyleIdx="2" presStyleCnt="6">
        <dgm:presLayoutVars>
          <dgm:bulletEnabled val="1"/>
        </dgm:presLayoutVars>
      </dgm:prSet>
      <dgm:spPr/>
    </dgm:pt>
    <dgm:pt modelId="{A09CF467-8864-4E7B-830C-57C03FE86FA1}" type="pres">
      <dgm:prSet presAssocID="{63CF3FEF-BAAA-4C1E-875B-A2E5AB44EDE0}" presName="parentText" presStyleLbl="node1" presStyleIdx="3" presStyleCnt="6">
        <dgm:presLayoutVars>
          <dgm:chMax val="0"/>
          <dgm:bulletEnabled val="1"/>
        </dgm:presLayoutVars>
      </dgm:prSet>
      <dgm:spPr>
        <a:xfrm>
          <a:off x="0" y="2906659"/>
          <a:ext cx="6906491" cy="527670"/>
        </a:xfrm>
        <a:prstGeom prst="roundRect">
          <a:avLst/>
        </a:prstGeom>
      </dgm:spPr>
    </dgm:pt>
    <dgm:pt modelId="{DBBB9F4D-B764-460B-ACC3-6CDC5911F5F6}" type="pres">
      <dgm:prSet presAssocID="{63CF3FEF-BAAA-4C1E-875B-A2E5AB44EDE0}" presName="childText" presStyleLbl="revTx" presStyleIdx="3" presStyleCnt="6">
        <dgm:presLayoutVars>
          <dgm:bulletEnabled val="1"/>
        </dgm:presLayoutVars>
      </dgm:prSet>
      <dgm:spPr/>
    </dgm:pt>
    <dgm:pt modelId="{DD3508D7-32BD-4098-A21F-27C26064D496}" type="pres">
      <dgm:prSet presAssocID="{0F6B1FA8-83C3-4C4B-B236-1664DF261361}" presName="parentText" presStyleLbl="node1" presStyleIdx="4" presStyleCnt="6">
        <dgm:presLayoutVars>
          <dgm:chMax val="0"/>
          <dgm:bulletEnabled val="1"/>
        </dgm:presLayoutVars>
      </dgm:prSet>
      <dgm:spPr>
        <a:xfrm>
          <a:off x="0" y="3798649"/>
          <a:ext cx="6906491" cy="527670"/>
        </a:xfrm>
        <a:prstGeom prst="roundRect">
          <a:avLst/>
        </a:prstGeom>
      </dgm:spPr>
    </dgm:pt>
    <dgm:pt modelId="{99134DBF-6A3B-4F60-9B93-6953FDDAA935}" type="pres">
      <dgm:prSet presAssocID="{0F6B1FA8-83C3-4C4B-B236-1664DF261361}" presName="childText" presStyleLbl="revTx" presStyleIdx="4" presStyleCnt="6">
        <dgm:presLayoutVars>
          <dgm:bulletEnabled val="1"/>
        </dgm:presLayoutVars>
      </dgm:prSet>
      <dgm:spPr/>
    </dgm:pt>
    <dgm:pt modelId="{0778AB42-32AF-4830-875D-F61CD7D234D0}" type="pres">
      <dgm:prSet presAssocID="{C9C849BF-148B-45A7-ADCC-F67C30E17A7A}" presName="parentText" presStyleLbl="node1" presStyleIdx="5" presStyleCnt="6">
        <dgm:presLayoutVars>
          <dgm:chMax val="0"/>
          <dgm:bulletEnabled val="1"/>
        </dgm:presLayoutVars>
      </dgm:prSet>
      <dgm:spPr>
        <a:xfrm>
          <a:off x="0" y="4690639"/>
          <a:ext cx="6906491" cy="527670"/>
        </a:xfrm>
        <a:prstGeom prst="roundRect">
          <a:avLst/>
        </a:prstGeom>
      </dgm:spPr>
    </dgm:pt>
    <dgm:pt modelId="{446CF5FC-D6DA-4C2E-92F0-FE92A13F7189}" type="pres">
      <dgm:prSet presAssocID="{C9C849BF-148B-45A7-ADCC-F67C30E17A7A}" presName="childText" presStyleLbl="revTx" presStyleIdx="5" presStyleCnt="6">
        <dgm:presLayoutVars>
          <dgm:bulletEnabled val="1"/>
        </dgm:presLayoutVars>
      </dgm:prSet>
      <dgm:spPr/>
    </dgm:pt>
  </dgm:ptLst>
  <dgm:cxnLst>
    <dgm:cxn modelId="{B372490D-EE91-41EA-B3AA-38555F421FD1}" type="presOf" srcId="{63CF3FEF-BAAA-4C1E-875B-A2E5AB44EDE0}" destId="{A09CF467-8864-4E7B-830C-57C03FE86FA1}" srcOrd="0" destOrd="0" presId="urn:microsoft.com/office/officeart/2005/8/layout/vList2"/>
    <dgm:cxn modelId="{04C7C81D-403F-4FDF-B562-9E4267F508BC}" srcId="{5EF5A47C-86BC-4D56-9CD0-DF2CDF2F5DFA}" destId="{27EA06C9-162C-41EA-86D2-448988A75E66}" srcOrd="0" destOrd="0" parTransId="{AA1E2123-D6A7-4EE2-B617-531C5CD89B41}" sibTransId="{8F07C183-C05D-4790-B7D5-8A78962C01FD}"/>
    <dgm:cxn modelId="{5E0EFC29-DE75-4DE0-A531-29A9E7FDB575}" srcId="{519B7CB7-5D63-4C5F-AD87-2A5DACFD5F5C}" destId="{5C963945-C18D-47BA-A270-CA39E3981909}" srcOrd="1" destOrd="0" parTransId="{C8F3BDD6-D256-4AE5-9688-76B0C4580452}" sibTransId="{FD3F4353-070B-43A4-A190-F5B8CD90E624}"/>
    <dgm:cxn modelId="{48C9B12E-3D71-49DD-B23C-D57CF0CA0981}" srcId="{5C963945-C18D-47BA-A270-CA39E3981909}" destId="{7EEB6267-5C89-48B0-9AC5-EEE55CB120AC}" srcOrd="1" destOrd="0" parTransId="{1252BCA4-E9B9-4058-AA95-A36C780CC708}" sibTransId="{A17C56AF-E34D-418C-A8A8-A1F1DF7879EA}"/>
    <dgm:cxn modelId="{A2AE1130-4DB2-46EF-8656-87F7632EC902}" type="presOf" srcId="{0F6B1FA8-83C3-4C4B-B236-1664DF261361}" destId="{DD3508D7-32BD-4098-A21F-27C26064D496}" srcOrd="0" destOrd="0" presId="urn:microsoft.com/office/officeart/2005/8/layout/vList2"/>
    <dgm:cxn modelId="{71AA753F-B6F9-4B27-9A77-B3821D55BAAE}" type="presOf" srcId="{51907863-88A9-4919-BD64-7AE52F362E2E}" destId="{99134DBF-6A3B-4F60-9B93-6953FDDAA935}" srcOrd="0" destOrd="0" presId="urn:microsoft.com/office/officeart/2005/8/layout/vList2"/>
    <dgm:cxn modelId="{1D44725B-D172-424B-94AD-595EEE2D6CF9}" srcId="{519B7CB7-5D63-4C5F-AD87-2A5DACFD5F5C}" destId="{0F6B1FA8-83C3-4C4B-B236-1664DF261361}" srcOrd="4" destOrd="0" parTransId="{FD4917A4-63CE-4ED1-85D5-F0A07F2A6333}" sibTransId="{595FF755-603F-4BC7-A481-CBDD5ECB3331}"/>
    <dgm:cxn modelId="{B4674F48-26BC-4795-A20D-68AD2F18C4F2}" srcId="{63CF3FEF-BAAA-4C1E-875B-A2E5AB44EDE0}" destId="{1B3AD6BF-93B9-4242-A447-80C760023E24}" srcOrd="0" destOrd="0" parTransId="{970D78EA-0570-43AC-9CC4-D76918EA4259}" sibTransId="{EB46C567-A940-4557-9506-E530CDFE5425}"/>
    <dgm:cxn modelId="{724FD149-3CDE-4C83-A22E-2FF0132D4819}" type="presOf" srcId="{C9C849BF-148B-45A7-ADCC-F67C30E17A7A}" destId="{0778AB42-32AF-4830-875D-F61CD7D234D0}" srcOrd="0" destOrd="0" presId="urn:microsoft.com/office/officeart/2005/8/layout/vList2"/>
    <dgm:cxn modelId="{7407F86B-FF2E-4283-A1EB-D903673FF524}" srcId="{519B7CB7-5D63-4C5F-AD87-2A5DACFD5F5C}" destId="{63CF3FEF-BAAA-4C1E-875B-A2E5AB44EDE0}" srcOrd="3" destOrd="0" parTransId="{69DFAD3D-6337-4ACA-A84B-B9E2FFA293D2}" sibTransId="{2FA2C787-B0D9-4277-8FFD-9E96DCEE4986}"/>
    <dgm:cxn modelId="{1D319C71-BEB6-4FF1-8250-9F7619BBB6A8}" type="presOf" srcId="{4DDC61AB-F85D-4F3C-A4A1-907F85E7789D}" destId="{34A371B1-6C50-44BB-A3F1-A058C8A03548}" srcOrd="0" destOrd="0" presId="urn:microsoft.com/office/officeart/2005/8/layout/vList2"/>
    <dgm:cxn modelId="{35950959-516C-41F2-99CE-C54111D918BA}" type="presOf" srcId="{E10087BD-1E64-4AE1-A0D8-A8FB2CBA16DF}" destId="{C4268771-D85B-4F79-89F3-3E3D160D240D}" srcOrd="0" destOrd="0" presId="urn:microsoft.com/office/officeart/2005/8/layout/vList2"/>
    <dgm:cxn modelId="{0038E359-1FFF-478C-A2BC-E95A0732D187}" srcId="{3F0F06ED-026B-4234-AD90-EC96E35FF57D}" destId="{4DDC61AB-F85D-4F3C-A4A1-907F85E7789D}" srcOrd="0" destOrd="0" parTransId="{54D0D89A-8753-4C1B-80E6-4695F8B33B01}" sibTransId="{CD987A82-B84A-4EBD-AB08-F49AA436FFFF}"/>
    <dgm:cxn modelId="{D8A96181-442F-4481-9D4D-9999020CC247}" type="presOf" srcId="{1B3AD6BF-93B9-4242-A447-80C760023E24}" destId="{DBBB9F4D-B764-460B-ACC3-6CDC5911F5F6}" srcOrd="0" destOrd="0" presId="urn:microsoft.com/office/officeart/2005/8/layout/vList2"/>
    <dgm:cxn modelId="{E882B98E-0519-4A31-87DB-1EAC17FF2DAA}" srcId="{519B7CB7-5D63-4C5F-AD87-2A5DACFD5F5C}" destId="{5EF5A47C-86BC-4D56-9CD0-DF2CDF2F5DFA}" srcOrd="0" destOrd="0" parTransId="{AA06A36B-C346-4FAC-A6A2-EBA4E26FAA7F}" sibTransId="{D5034825-417D-4BC2-8CCB-7307E201B58A}"/>
    <dgm:cxn modelId="{F653DF91-1CDD-4CCC-A68C-56D14A893555}" type="presOf" srcId="{519B7CB7-5D63-4C5F-AD87-2A5DACFD5F5C}" destId="{5422B140-F91A-4A23-8E8E-1DCFF0E9FF32}" srcOrd="0" destOrd="0" presId="urn:microsoft.com/office/officeart/2005/8/layout/vList2"/>
    <dgm:cxn modelId="{09D594A5-F805-40E4-8377-2A0F5800BD1D}" type="presOf" srcId="{3F0F06ED-026B-4234-AD90-EC96E35FF57D}" destId="{721C24C9-EBEF-4D46-98BE-A3A8E29E1F26}" srcOrd="0" destOrd="0" presId="urn:microsoft.com/office/officeart/2005/8/layout/vList2"/>
    <dgm:cxn modelId="{70B08DB0-ACE2-48D4-BEBF-C8ACC888178B}" srcId="{0F6B1FA8-83C3-4C4B-B236-1664DF261361}" destId="{51907863-88A9-4919-BD64-7AE52F362E2E}" srcOrd="0" destOrd="0" parTransId="{7803F7BB-D5B3-4D8F-BA2E-D9D1BBF5BC4C}" sibTransId="{A60684CA-09D3-4B41-A3C8-8C605FD6C58E}"/>
    <dgm:cxn modelId="{5EC747BD-DF1E-4512-9F57-7744DC1C58AB}" srcId="{C9C849BF-148B-45A7-ADCC-F67C30E17A7A}" destId="{6123C002-17D8-432B-AC2C-54FBC3DCC8B6}" srcOrd="0" destOrd="0" parTransId="{56CD3B3B-83EE-4743-9D24-864F92D3A6CF}" sibTransId="{69E039CA-2C19-4243-8E27-2441BAFDDA79}"/>
    <dgm:cxn modelId="{87D721C6-949D-4954-A1E3-C042FF33D236}" type="presOf" srcId="{27EA06C9-162C-41EA-86D2-448988A75E66}" destId="{6ED832E2-6978-4CCE-93FE-C53ABDB6FB90}" srcOrd="0" destOrd="0" presId="urn:microsoft.com/office/officeart/2005/8/layout/vList2"/>
    <dgm:cxn modelId="{E79C43CF-DC85-42DF-8FD6-728E8C2056DB}" srcId="{519B7CB7-5D63-4C5F-AD87-2A5DACFD5F5C}" destId="{3F0F06ED-026B-4234-AD90-EC96E35FF57D}" srcOrd="2" destOrd="0" parTransId="{9ADD9A03-0109-4BB3-8197-266C4E69CF3A}" sibTransId="{54876381-125A-42DB-8E56-38794CADBCF6}"/>
    <dgm:cxn modelId="{4C3D39D7-C32A-4D1E-A34A-AA9019763E01}" srcId="{519B7CB7-5D63-4C5F-AD87-2A5DACFD5F5C}" destId="{C9C849BF-148B-45A7-ADCC-F67C30E17A7A}" srcOrd="5" destOrd="0" parTransId="{7F0469B1-6CE8-4683-980B-759717574AA8}" sibTransId="{15476F44-14EB-41F8-B210-6D2428ABEDF4}"/>
    <dgm:cxn modelId="{009EB1DD-7494-439E-9D82-1EEF4EEF437C}" type="presOf" srcId="{5EF5A47C-86BC-4D56-9CD0-DF2CDF2F5DFA}" destId="{B98B2B92-134F-45CF-A7DE-A6AAE4B81255}" srcOrd="0" destOrd="0" presId="urn:microsoft.com/office/officeart/2005/8/layout/vList2"/>
    <dgm:cxn modelId="{2251BFE6-7814-4CCD-9783-42E99E9F7F40}" type="presOf" srcId="{6123C002-17D8-432B-AC2C-54FBC3DCC8B6}" destId="{446CF5FC-D6DA-4C2E-92F0-FE92A13F7189}" srcOrd="0" destOrd="0" presId="urn:microsoft.com/office/officeart/2005/8/layout/vList2"/>
    <dgm:cxn modelId="{EE7C79EA-0286-4D01-8F9C-DAEA8921F5EC}" type="presOf" srcId="{7EEB6267-5C89-48B0-9AC5-EEE55CB120AC}" destId="{C4268771-D85B-4F79-89F3-3E3D160D240D}" srcOrd="0" destOrd="1" presId="urn:microsoft.com/office/officeart/2005/8/layout/vList2"/>
    <dgm:cxn modelId="{EE582DEB-4F29-4AD3-A729-9E43B551B12E}" type="presOf" srcId="{5C963945-C18D-47BA-A270-CA39E3981909}" destId="{75DADD84-E97D-4264-BE6B-48340CAA612F}" srcOrd="0" destOrd="0" presId="urn:microsoft.com/office/officeart/2005/8/layout/vList2"/>
    <dgm:cxn modelId="{A55B5BEC-C6B6-490C-B5A9-4BF98D65F63E}" srcId="{5C963945-C18D-47BA-A270-CA39E3981909}" destId="{E10087BD-1E64-4AE1-A0D8-A8FB2CBA16DF}" srcOrd="0" destOrd="0" parTransId="{F54CF223-7104-4105-A198-5D7BFF51BD77}" sibTransId="{7BE23D3C-E67D-4F57-87DA-D1C2E13414B1}"/>
    <dgm:cxn modelId="{393DF158-38BF-4C35-A77C-7DBBD1896D6F}" type="presParOf" srcId="{5422B140-F91A-4A23-8E8E-1DCFF0E9FF32}" destId="{B98B2B92-134F-45CF-A7DE-A6AAE4B81255}" srcOrd="0" destOrd="0" presId="urn:microsoft.com/office/officeart/2005/8/layout/vList2"/>
    <dgm:cxn modelId="{B36EE670-9A11-4016-BA3A-CDAD8D1CB819}" type="presParOf" srcId="{5422B140-F91A-4A23-8E8E-1DCFF0E9FF32}" destId="{6ED832E2-6978-4CCE-93FE-C53ABDB6FB90}" srcOrd="1" destOrd="0" presId="urn:microsoft.com/office/officeart/2005/8/layout/vList2"/>
    <dgm:cxn modelId="{F5F094F8-CAC8-4C32-BE91-843348593119}" type="presParOf" srcId="{5422B140-F91A-4A23-8E8E-1DCFF0E9FF32}" destId="{75DADD84-E97D-4264-BE6B-48340CAA612F}" srcOrd="2" destOrd="0" presId="urn:microsoft.com/office/officeart/2005/8/layout/vList2"/>
    <dgm:cxn modelId="{D552AA96-C732-4B14-A1F7-32F927FB2D22}" type="presParOf" srcId="{5422B140-F91A-4A23-8E8E-1DCFF0E9FF32}" destId="{C4268771-D85B-4F79-89F3-3E3D160D240D}" srcOrd="3" destOrd="0" presId="urn:microsoft.com/office/officeart/2005/8/layout/vList2"/>
    <dgm:cxn modelId="{9DD042BC-D6D7-4A9E-AD1D-3009A14C07CE}" type="presParOf" srcId="{5422B140-F91A-4A23-8E8E-1DCFF0E9FF32}" destId="{721C24C9-EBEF-4D46-98BE-A3A8E29E1F26}" srcOrd="4" destOrd="0" presId="urn:microsoft.com/office/officeart/2005/8/layout/vList2"/>
    <dgm:cxn modelId="{E343EA58-E0DC-43AA-AE37-3876CAAE34DE}" type="presParOf" srcId="{5422B140-F91A-4A23-8E8E-1DCFF0E9FF32}" destId="{34A371B1-6C50-44BB-A3F1-A058C8A03548}" srcOrd="5" destOrd="0" presId="urn:microsoft.com/office/officeart/2005/8/layout/vList2"/>
    <dgm:cxn modelId="{1A5C7A8F-00FC-4DFF-A47F-037D40E223A8}" type="presParOf" srcId="{5422B140-F91A-4A23-8E8E-1DCFF0E9FF32}" destId="{A09CF467-8864-4E7B-830C-57C03FE86FA1}" srcOrd="6" destOrd="0" presId="urn:microsoft.com/office/officeart/2005/8/layout/vList2"/>
    <dgm:cxn modelId="{F3A91110-6CA5-400B-A429-787245F5162D}" type="presParOf" srcId="{5422B140-F91A-4A23-8E8E-1DCFF0E9FF32}" destId="{DBBB9F4D-B764-460B-ACC3-6CDC5911F5F6}" srcOrd="7" destOrd="0" presId="urn:microsoft.com/office/officeart/2005/8/layout/vList2"/>
    <dgm:cxn modelId="{05CBC5ED-94A3-424D-8D04-113F70B7C606}" type="presParOf" srcId="{5422B140-F91A-4A23-8E8E-1DCFF0E9FF32}" destId="{DD3508D7-32BD-4098-A21F-27C26064D496}" srcOrd="8" destOrd="0" presId="urn:microsoft.com/office/officeart/2005/8/layout/vList2"/>
    <dgm:cxn modelId="{E90ECB8C-3E3C-4310-9413-6311FCF44EC4}" type="presParOf" srcId="{5422B140-F91A-4A23-8E8E-1DCFF0E9FF32}" destId="{99134DBF-6A3B-4F60-9B93-6953FDDAA935}" srcOrd="9" destOrd="0" presId="urn:microsoft.com/office/officeart/2005/8/layout/vList2"/>
    <dgm:cxn modelId="{E8A55059-BE89-4D5B-9F71-DB92EF8F9AB0}" type="presParOf" srcId="{5422B140-F91A-4A23-8E8E-1DCFF0E9FF32}" destId="{0778AB42-32AF-4830-875D-F61CD7D234D0}" srcOrd="10" destOrd="0" presId="urn:microsoft.com/office/officeart/2005/8/layout/vList2"/>
    <dgm:cxn modelId="{164522A9-9249-4E56-951F-D7159CF10E21}" type="presParOf" srcId="{5422B140-F91A-4A23-8E8E-1DCFF0E9FF32}" destId="{446CF5FC-D6DA-4C2E-92F0-FE92A13F7189}"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425FC-338A-4BC1-9AF4-BAA53B546F46}">
      <dsp:nvSpPr>
        <dsp:cNvPr id="0" name=""/>
        <dsp:cNvSpPr/>
      </dsp:nvSpPr>
      <dsp:spPr>
        <a:xfrm>
          <a:off x="720870"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33E1F6D8-9D57-4F95-B414-B3E73EAF49ED}">
      <dsp:nvSpPr>
        <dsp:cNvPr id="0" name=""/>
        <dsp:cNvSpPr/>
      </dsp:nvSpPr>
      <dsp:spPr>
        <a:xfrm>
          <a:off x="1032494" y="1458961"/>
          <a:ext cx="838989" cy="838989"/>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106957-30DC-4C5E-B4BB-F78F69BC633E}">
      <dsp:nvSpPr>
        <dsp:cNvPr id="0" name=""/>
        <dsp:cNvSpPr/>
      </dsp:nvSpPr>
      <dsp:spPr>
        <a:xfrm>
          <a:off x="253433"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4 </a:t>
          </a:r>
          <a:r>
            <a:rPr lang="en-US" sz="1700" kern="1200" err="1">
              <a:solidFill>
                <a:schemeClr val="tx1"/>
              </a:solidFill>
            </a:rPr>
            <a:t>vCores</a:t>
          </a:r>
          <a:r>
            <a:rPr lang="en-US" sz="1700" kern="1200">
              <a:solidFill>
                <a:schemeClr val="tx1"/>
              </a:solidFill>
            </a:rPr>
            <a:t>, 8GB RAM, ~100GB of data storage (original data)</a:t>
          </a:r>
        </a:p>
      </dsp:txBody>
      <dsp:txXfrm>
        <a:off x="253433" y="3065026"/>
        <a:ext cx="2397112" cy="720000"/>
      </dsp:txXfrm>
    </dsp:sp>
    <dsp:sp modelId="{D26DA803-7779-4774-AEE4-AA1F94DBCE25}">
      <dsp:nvSpPr>
        <dsp:cNvPr id="0" name=""/>
        <dsp:cNvSpPr/>
      </dsp:nvSpPr>
      <dsp:spPr>
        <a:xfrm>
          <a:off x="3537477"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90CF55B3-0FA8-4261-8631-5FC8A5BEC987}">
      <dsp:nvSpPr>
        <dsp:cNvPr id="0" name=""/>
        <dsp:cNvSpPr/>
      </dsp:nvSpPr>
      <dsp:spPr>
        <a:xfrm>
          <a:off x="3849102" y="1458961"/>
          <a:ext cx="838989" cy="838989"/>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FA8092-3E50-4F09-AEE6-425B5D10BD2B}">
      <dsp:nvSpPr>
        <dsp:cNvPr id="0" name=""/>
        <dsp:cNvSpPr/>
      </dsp:nvSpPr>
      <dsp:spPr>
        <a:xfrm>
          <a:off x="3070040"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Up to 10 databases</a:t>
          </a:r>
        </a:p>
      </dsp:txBody>
      <dsp:txXfrm>
        <a:off x="3070040" y="3065026"/>
        <a:ext cx="2397112" cy="720000"/>
      </dsp:txXfrm>
    </dsp:sp>
    <dsp:sp modelId="{F61B4983-E763-4E3F-924D-1CF798AFC779}">
      <dsp:nvSpPr>
        <dsp:cNvPr id="0" name=""/>
        <dsp:cNvSpPr/>
      </dsp:nvSpPr>
      <dsp:spPr>
        <a:xfrm>
          <a:off x="6354084"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77C4D751-7D52-4ADF-8BED-193E24E657A6}">
      <dsp:nvSpPr>
        <dsp:cNvPr id="0" name=""/>
        <dsp:cNvSpPr/>
      </dsp:nvSpPr>
      <dsp:spPr>
        <a:xfrm>
          <a:off x="6665709" y="1458961"/>
          <a:ext cx="838989" cy="838989"/>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05CEE-6B96-470F-8FC1-0F6B05F0DE6A}">
      <dsp:nvSpPr>
        <dsp:cNvPr id="0" name=""/>
        <dsp:cNvSpPr/>
      </dsp:nvSpPr>
      <dsp:spPr>
        <a:xfrm>
          <a:off x="5886647"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Up to 100 tables per DB, Up to 200 columns per table</a:t>
          </a:r>
        </a:p>
      </dsp:txBody>
      <dsp:txXfrm>
        <a:off x="5886647" y="3065026"/>
        <a:ext cx="2397112" cy="720000"/>
      </dsp:txXfrm>
    </dsp:sp>
    <dsp:sp modelId="{83143F8A-E101-4069-A1F3-02654113DA11}">
      <dsp:nvSpPr>
        <dsp:cNvPr id="0" name=""/>
        <dsp:cNvSpPr/>
      </dsp:nvSpPr>
      <dsp:spPr>
        <a:xfrm>
          <a:off x="9170692" y="1147336"/>
          <a:ext cx="1462238" cy="146223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411B8510-AF7F-489E-99D3-9F2ADC5A198F}">
      <dsp:nvSpPr>
        <dsp:cNvPr id="0" name=""/>
        <dsp:cNvSpPr/>
      </dsp:nvSpPr>
      <dsp:spPr>
        <a:xfrm>
          <a:off x="9482316" y="1458961"/>
          <a:ext cx="838989" cy="838989"/>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C3870-8850-463A-9A6C-32ACEEECF8F4}">
      <dsp:nvSpPr>
        <dsp:cNvPr id="0" name=""/>
        <dsp:cNvSpPr/>
      </dsp:nvSpPr>
      <dsp:spPr>
        <a:xfrm>
          <a:off x="8703255" y="3065026"/>
          <a:ext cx="2397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solidFill>
                <a:schemeClr val="tx1"/>
              </a:solidFill>
            </a:rPr>
            <a:t>Core functionality</a:t>
          </a:r>
        </a:p>
      </dsp:txBody>
      <dsp:txXfrm>
        <a:off x="8703255" y="3065026"/>
        <a:ext cx="239711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278C4-0B02-4483-B516-86E2A6C17D2E}">
      <dsp:nvSpPr>
        <dsp:cNvPr id="0" name=""/>
        <dsp:cNvSpPr/>
      </dsp:nvSpPr>
      <dsp:spPr>
        <a:xfrm>
          <a:off x="0" y="0"/>
          <a:ext cx="7788082" cy="681220"/>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C8C0AD6-20CF-4B07-B6A7-B5E4F01EA915}">
      <dsp:nvSpPr>
        <dsp:cNvPr id="0" name=""/>
        <dsp:cNvSpPr/>
      </dsp:nvSpPr>
      <dsp:spPr>
        <a:xfrm>
          <a:off x="120143" y="233060"/>
          <a:ext cx="218443" cy="218443"/>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t="24457" b="24457"/>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611177-BD07-4412-AEB1-A0D7ABFCDE3F}">
      <dsp:nvSpPr>
        <dsp:cNvPr id="0" name=""/>
        <dsp:cNvSpPr/>
      </dsp:nvSpPr>
      <dsp:spPr>
        <a:xfrm>
          <a:off x="458730" y="64972"/>
          <a:ext cx="7329351" cy="55461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Relational operators (filters, union, joins, aggregations, …)</a:t>
          </a:r>
        </a:p>
      </dsp:txBody>
      <dsp:txXfrm>
        <a:off x="458730" y="64972"/>
        <a:ext cx="7329351" cy="554619"/>
      </dsp:txXfrm>
    </dsp:sp>
    <dsp:sp modelId="{9321BCA5-2256-4A6B-AABE-0DCBE7C14CE3}">
      <dsp:nvSpPr>
        <dsp:cNvPr id="0" name=""/>
        <dsp:cNvSpPr/>
      </dsp:nvSpPr>
      <dsp:spPr>
        <a:xfrm>
          <a:off x="0" y="782184"/>
          <a:ext cx="7788082" cy="625136"/>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CD65093-9395-4629-A01A-24A83EAECFF3}">
      <dsp:nvSpPr>
        <dsp:cNvPr id="0" name=""/>
        <dsp:cNvSpPr/>
      </dsp:nvSpPr>
      <dsp:spPr>
        <a:xfrm>
          <a:off x="120143" y="985531"/>
          <a:ext cx="218443" cy="218443"/>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2048" b="12048"/>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BA68BF1-F400-48DD-8984-C93BCC206BB1}">
      <dsp:nvSpPr>
        <dsp:cNvPr id="0" name=""/>
        <dsp:cNvSpPr/>
      </dsp:nvSpPr>
      <dsp:spPr>
        <a:xfrm>
          <a:off x="458730" y="896168"/>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Each operator consumes tabular input and produces tabular output</a:t>
          </a:r>
        </a:p>
      </dsp:txBody>
      <dsp:txXfrm>
        <a:off x="458730" y="896168"/>
        <a:ext cx="7329351" cy="397169"/>
      </dsp:txXfrm>
    </dsp:sp>
    <dsp:sp modelId="{2F22CA80-DC81-48A3-9C3A-5C797139A1CF}">
      <dsp:nvSpPr>
        <dsp:cNvPr id="0" name=""/>
        <dsp:cNvSpPr/>
      </dsp:nvSpPr>
      <dsp:spPr>
        <a:xfrm>
          <a:off x="0" y="1506613"/>
          <a:ext cx="7788082" cy="562749"/>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0CD5B5E-9543-4706-B00E-37F47BC37906}">
      <dsp:nvSpPr>
        <dsp:cNvPr id="0" name=""/>
        <dsp:cNvSpPr/>
      </dsp:nvSpPr>
      <dsp:spPr>
        <a:xfrm>
          <a:off x="120143" y="1678766"/>
          <a:ext cx="218443" cy="218443"/>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12921" b="12921"/>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6BF1DCB-5F43-4730-B1D2-B6A5D808301D}">
      <dsp:nvSpPr>
        <dsp:cNvPr id="0" name=""/>
        <dsp:cNvSpPr/>
      </dsp:nvSpPr>
      <dsp:spPr>
        <a:xfrm>
          <a:off x="458730" y="1589403"/>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Can be combined with ‘|’ (pipe).</a:t>
          </a:r>
        </a:p>
      </dsp:txBody>
      <dsp:txXfrm>
        <a:off x="458730" y="1589403"/>
        <a:ext cx="7329351" cy="397169"/>
      </dsp:txXfrm>
    </dsp:sp>
    <dsp:sp modelId="{E4876F9C-9689-4751-837E-B41C650F1F18}">
      <dsp:nvSpPr>
        <dsp:cNvPr id="0" name=""/>
        <dsp:cNvSpPr/>
      </dsp:nvSpPr>
      <dsp:spPr>
        <a:xfrm>
          <a:off x="0" y="2168654"/>
          <a:ext cx="7788082" cy="570815"/>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1D80186-1B1B-45F7-842A-95B92F5CB156}">
      <dsp:nvSpPr>
        <dsp:cNvPr id="0" name=""/>
        <dsp:cNvSpPr/>
      </dsp:nvSpPr>
      <dsp:spPr>
        <a:xfrm>
          <a:off x="120143" y="2344841"/>
          <a:ext cx="218443" cy="218443"/>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74F5D85-9667-4DCD-95D1-E7DF8D7FDAF8}">
      <dsp:nvSpPr>
        <dsp:cNvPr id="0" name=""/>
        <dsp:cNvSpPr/>
      </dsp:nvSpPr>
      <dsp:spPr>
        <a:xfrm>
          <a:off x="458730" y="2255478"/>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Similarities: OS shell, Linq, functional SQL…</a:t>
          </a:r>
        </a:p>
      </dsp:txBody>
      <dsp:txXfrm>
        <a:off x="458730" y="2255478"/>
        <a:ext cx="7329351" cy="397169"/>
      </dsp:txXfrm>
    </dsp:sp>
    <dsp:sp modelId="{AE0A50AA-CDD7-4CB3-8926-EA9C9654762E}">
      <dsp:nvSpPr>
        <dsp:cNvPr id="0" name=""/>
        <dsp:cNvSpPr/>
      </dsp:nvSpPr>
      <dsp:spPr>
        <a:xfrm>
          <a:off x="0" y="2838762"/>
          <a:ext cx="7788082" cy="628925"/>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1803CCA-2DAD-4232-849B-4B9BDED2309F}">
      <dsp:nvSpPr>
        <dsp:cNvPr id="0" name=""/>
        <dsp:cNvSpPr/>
      </dsp:nvSpPr>
      <dsp:spPr>
        <a:xfrm>
          <a:off x="120143" y="3044004"/>
          <a:ext cx="218443" cy="218443"/>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t="9375" b="9375"/>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AB8BFCD-6AEC-4C13-B582-14F14242889C}">
      <dsp:nvSpPr>
        <dsp:cNvPr id="0" name=""/>
        <dsp:cNvSpPr/>
      </dsp:nvSpPr>
      <dsp:spPr>
        <a:xfrm>
          <a:off x="458730" y="2954641"/>
          <a:ext cx="7329351"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Ease to write, read, change</a:t>
          </a:r>
        </a:p>
      </dsp:txBody>
      <dsp:txXfrm>
        <a:off x="458730" y="2954641"/>
        <a:ext cx="7329351" cy="397169"/>
      </dsp:txXfrm>
    </dsp:sp>
    <dsp:sp modelId="{AE08A7D1-C17E-44F2-8B7F-CE205E067BDA}">
      <dsp:nvSpPr>
        <dsp:cNvPr id="0" name=""/>
        <dsp:cNvSpPr/>
      </dsp:nvSpPr>
      <dsp:spPr>
        <a:xfrm>
          <a:off x="0" y="3619969"/>
          <a:ext cx="7788082" cy="1395136"/>
        </a:xfrm>
        <a:prstGeom prst="roundRect">
          <a:avLst>
            <a:gd name="adj" fmla="val 10000"/>
          </a:avLst>
        </a:prstGeom>
        <a:solidFill>
          <a:schemeClr val="bg1">
            <a:lumMod val="95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6088106-EB66-4085-8390-8BBC37B84B25}">
      <dsp:nvSpPr>
        <dsp:cNvPr id="0" name=""/>
        <dsp:cNvSpPr/>
      </dsp:nvSpPr>
      <dsp:spPr>
        <a:xfrm>
          <a:off x="120143" y="4275489"/>
          <a:ext cx="218443" cy="218443"/>
        </a:xfrm>
        <a:prstGeom prst="rect">
          <a:avLst/>
        </a:prstGeom>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l="8791" r="8791"/>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2FCDA7-9613-4782-8F75-C433FA22CD9D}">
      <dsp:nvSpPr>
        <dsp:cNvPr id="0" name=""/>
        <dsp:cNvSpPr/>
      </dsp:nvSpPr>
      <dsp:spPr>
        <a:xfrm>
          <a:off x="458730" y="4186125"/>
          <a:ext cx="3504636" cy="3971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844550">
            <a:lnSpc>
              <a:spcPct val="100000"/>
            </a:lnSpc>
            <a:spcBef>
              <a:spcPct val="0"/>
            </a:spcBef>
            <a:spcAft>
              <a:spcPct val="35000"/>
            </a:spcAft>
            <a:buNone/>
          </a:pPr>
          <a:r>
            <a:rPr lang="en-US" sz="1900" kern="1200"/>
            <a:t>Statements:</a:t>
          </a:r>
        </a:p>
      </dsp:txBody>
      <dsp:txXfrm>
        <a:off x="458730" y="4186125"/>
        <a:ext cx="3504636" cy="397169"/>
      </dsp:txXfrm>
    </dsp:sp>
    <dsp:sp modelId="{ADD280F7-E39F-40C1-A1BD-6A2BF8C1A305}">
      <dsp:nvSpPr>
        <dsp:cNvPr id="0" name=""/>
        <dsp:cNvSpPr/>
      </dsp:nvSpPr>
      <dsp:spPr>
        <a:xfrm>
          <a:off x="3963367" y="3566980"/>
          <a:ext cx="3824714" cy="163545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2034" tIns="42034" rIns="42034" bIns="42034" numCol="1" spcCol="1270" anchor="ctr" anchorCtr="0">
          <a:noAutofit/>
        </a:bodyPr>
        <a:lstStyle/>
        <a:p>
          <a:pPr marL="0" lvl="0" indent="0" algn="l" defTabSz="622300">
            <a:lnSpc>
              <a:spcPct val="100000"/>
            </a:lnSpc>
            <a:spcBef>
              <a:spcPct val="0"/>
            </a:spcBef>
            <a:spcAft>
              <a:spcPct val="35000"/>
            </a:spcAft>
            <a:buNone/>
          </a:pPr>
          <a:r>
            <a:rPr lang="en-US" sz="1400" kern="1200"/>
            <a:t>Single statement query </a:t>
          </a:r>
        </a:p>
        <a:p>
          <a:pPr marL="0" lvl="0" indent="0" algn="l" defTabSz="622300">
            <a:lnSpc>
              <a:spcPct val="100000"/>
            </a:lnSpc>
            <a:spcBef>
              <a:spcPct val="0"/>
            </a:spcBef>
            <a:spcAft>
              <a:spcPct val="35000"/>
            </a:spcAft>
            <a:buNone/>
          </a:pPr>
          <a:r>
            <a:rPr lang="en-US" sz="1400" kern="1200"/>
            <a:t>Use ‘let’ for reusing statements</a:t>
          </a:r>
        </a:p>
        <a:p>
          <a:pPr marL="0" lvl="0" indent="0" algn="l" defTabSz="622300">
            <a:lnSpc>
              <a:spcPct val="100000"/>
            </a:lnSpc>
            <a:spcBef>
              <a:spcPct val="0"/>
            </a:spcBef>
            <a:spcAft>
              <a:spcPct val="35000"/>
            </a:spcAft>
            <a:buNone/>
          </a:pPr>
          <a:r>
            <a:rPr lang="en-US" sz="1400" kern="1200"/>
            <a:t>Multi-statement (‘;’) queries</a:t>
          </a:r>
        </a:p>
      </dsp:txBody>
      <dsp:txXfrm>
        <a:off x="3963367" y="3566980"/>
        <a:ext cx="3824714" cy="1635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B2B92-134F-45CF-A7DE-A6AAE4B81255}">
      <dsp:nvSpPr>
        <dsp:cNvPr id="0" name=""/>
        <dsp:cNvSpPr/>
      </dsp:nvSpPr>
      <dsp:spPr>
        <a:xfrm>
          <a:off x="0" y="298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count</a:t>
          </a:r>
          <a:endParaRPr lang="en-US" sz="2200" kern="1200">
            <a:solidFill>
              <a:schemeClr val="tx1"/>
            </a:solidFill>
          </a:endParaRPr>
        </a:p>
      </dsp:txBody>
      <dsp:txXfrm>
        <a:off x="25759" y="28748"/>
        <a:ext cx="6854973" cy="476152"/>
      </dsp:txXfrm>
    </dsp:sp>
    <dsp:sp modelId="{6ED832E2-6978-4CCE-93FE-C53ABDB6FB90}">
      <dsp:nvSpPr>
        <dsp:cNvPr id="0" name=""/>
        <dsp:cNvSpPr/>
      </dsp:nvSpPr>
      <dsp:spPr>
        <a:xfrm>
          <a:off x="0" y="53065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Counts records in input table (e.g. T)</a:t>
          </a:r>
        </a:p>
      </dsp:txBody>
      <dsp:txXfrm>
        <a:off x="0" y="530659"/>
        <a:ext cx="6906491" cy="364320"/>
      </dsp:txXfrm>
    </dsp:sp>
    <dsp:sp modelId="{75DADD84-E97D-4264-BE6B-48340CAA612F}">
      <dsp:nvSpPr>
        <dsp:cNvPr id="0" name=""/>
        <dsp:cNvSpPr/>
      </dsp:nvSpPr>
      <dsp:spPr>
        <a:xfrm>
          <a:off x="0" y="89497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prstClr val="white"/>
              </a:solidFill>
              <a:latin typeface="Calibri" panose="020F0502020204030204"/>
              <a:ea typeface="+mn-ea"/>
              <a:cs typeface="+mn-cs"/>
            </a:rPr>
            <a:t>… | take 10</a:t>
          </a:r>
        </a:p>
      </dsp:txBody>
      <dsp:txXfrm>
        <a:off x="25759" y="920738"/>
        <a:ext cx="6854973" cy="476152"/>
      </dsp:txXfrm>
    </dsp:sp>
    <dsp:sp modelId="{C4268771-D85B-4F79-89F3-3E3D160D240D}">
      <dsp:nvSpPr>
        <dsp:cNvPr id="0" name=""/>
        <dsp:cNvSpPr/>
      </dsp:nvSpPr>
      <dsp:spPr>
        <a:xfrm>
          <a:off x="0" y="1422649"/>
          <a:ext cx="6906491"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Get few records  - convenient to start get familiar with the data</a:t>
          </a:r>
        </a:p>
        <a:p>
          <a:pPr marL="171450" lvl="1" indent="-171450" algn="l" defTabSz="755650">
            <a:lnSpc>
              <a:spcPct val="90000"/>
            </a:lnSpc>
            <a:spcBef>
              <a:spcPct val="0"/>
            </a:spcBef>
            <a:spcAft>
              <a:spcPct val="20000"/>
            </a:spcAft>
            <a:buChar char="•"/>
          </a:pPr>
          <a:r>
            <a:rPr lang="en-US" sz="1700" kern="1200"/>
            <a:t>No actual order ensured</a:t>
          </a:r>
        </a:p>
      </dsp:txBody>
      <dsp:txXfrm>
        <a:off x="0" y="1422649"/>
        <a:ext cx="6906491" cy="592020"/>
      </dsp:txXfrm>
    </dsp:sp>
    <dsp:sp modelId="{721C24C9-EBEF-4D46-98BE-A3A8E29E1F26}">
      <dsp:nvSpPr>
        <dsp:cNvPr id="0" name=""/>
        <dsp:cNvSpPr/>
      </dsp:nvSpPr>
      <dsp:spPr>
        <a:xfrm>
          <a:off x="0" y="201466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where</a:t>
          </a:r>
          <a:r>
            <a:rPr lang="en-US" sz="2200" kern="1200">
              <a:solidFill>
                <a:schemeClr val="tx1"/>
              </a:solidFill>
            </a:rPr>
            <a:t> </a:t>
          </a:r>
          <a:r>
            <a:rPr lang="en-US" sz="2200" kern="1200">
              <a:solidFill>
                <a:schemeClr val="tx1"/>
              </a:solidFill>
              <a:latin typeface="Calibri" panose="020F0502020204030204"/>
              <a:ea typeface="+mn-ea"/>
              <a:cs typeface="+mn-cs"/>
            </a:rPr>
            <a:t>Timestamp</a:t>
          </a:r>
          <a:r>
            <a:rPr lang="en-US" sz="2200" kern="1200">
              <a:solidFill>
                <a:schemeClr val="tx1"/>
              </a:solidFill>
            </a:rPr>
            <a:t> &gt; ago(1) and UserId == ‘abdcdef’</a:t>
          </a:r>
        </a:p>
      </dsp:txBody>
      <dsp:txXfrm>
        <a:off x="25759" y="2040428"/>
        <a:ext cx="6854973" cy="476152"/>
      </dsp:txXfrm>
    </dsp:sp>
    <dsp:sp modelId="{34A371B1-6C50-44BB-A3F1-A058C8A03548}">
      <dsp:nvSpPr>
        <dsp:cNvPr id="0" name=""/>
        <dsp:cNvSpPr/>
      </dsp:nvSpPr>
      <dsp:spPr>
        <a:xfrm>
          <a:off x="0" y="254233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Filtering on a specific fields</a:t>
          </a:r>
        </a:p>
      </dsp:txBody>
      <dsp:txXfrm>
        <a:off x="0" y="2542339"/>
        <a:ext cx="6906491" cy="364320"/>
      </dsp:txXfrm>
    </dsp:sp>
    <dsp:sp modelId="{A09CF467-8864-4E7B-830C-57C03FE86FA1}">
      <dsp:nvSpPr>
        <dsp:cNvPr id="0" name=""/>
        <dsp:cNvSpPr/>
      </dsp:nvSpPr>
      <dsp:spPr>
        <a:xfrm>
          <a:off x="0" y="290665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project</a:t>
          </a:r>
          <a:r>
            <a:rPr lang="en-US" sz="2200" kern="1200">
              <a:solidFill>
                <a:schemeClr val="tx1"/>
              </a:solidFill>
            </a:rPr>
            <a:t> Col1, Col2, …</a:t>
          </a:r>
        </a:p>
      </dsp:txBody>
      <dsp:txXfrm>
        <a:off x="25759" y="2932418"/>
        <a:ext cx="6854973" cy="476152"/>
      </dsp:txXfrm>
    </dsp:sp>
    <dsp:sp modelId="{DBBB9F4D-B764-460B-ACC3-6CDC5911F5F6}">
      <dsp:nvSpPr>
        <dsp:cNvPr id="0" name=""/>
        <dsp:cNvSpPr/>
      </dsp:nvSpPr>
      <dsp:spPr>
        <a:xfrm>
          <a:off x="0" y="343432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Choose some columns (great if input table has dozens of coluns)</a:t>
          </a:r>
        </a:p>
      </dsp:txBody>
      <dsp:txXfrm>
        <a:off x="0" y="3434329"/>
        <a:ext cx="6906491" cy="364320"/>
      </dsp:txXfrm>
    </dsp:sp>
    <dsp:sp modelId="{DD3508D7-32BD-4098-A21F-27C26064D496}">
      <dsp:nvSpPr>
        <dsp:cNvPr id="0" name=""/>
        <dsp:cNvSpPr/>
      </dsp:nvSpPr>
      <dsp:spPr>
        <a:xfrm>
          <a:off x="0" y="379864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a:t>
          </a:r>
          <a:r>
            <a:rPr lang="en-US" sz="2200" b="1" kern="1200">
              <a:solidFill>
                <a:schemeClr val="tx1"/>
              </a:solidFill>
            </a:rPr>
            <a:t>extend </a:t>
          </a:r>
          <a:r>
            <a:rPr lang="en-US" sz="2200" kern="1200">
              <a:solidFill>
                <a:schemeClr val="tx1"/>
              </a:solidFill>
              <a:latin typeface="Calibri" panose="020F0502020204030204"/>
              <a:ea typeface="+mn-ea"/>
              <a:cs typeface="+mn-cs"/>
            </a:rPr>
            <a:t>NewCol1</a:t>
          </a:r>
          <a:r>
            <a:rPr lang="en-US" sz="2200" kern="1200">
              <a:solidFill>
                <a:schemeClr val="tx1"/>
              </a:solidFill>
            </a:rPr>
            <a:t>=Col1+Col2</a:t>
          </a:r>
        </a:p>
      </dsp:txBody>
      <dsp:txXfrm>
        <a:off x="25759" y="3824408"/>
        <a:ext cx="6854973" cy="476152"/>
      </dsp:txXfrm>
    </dsp:sp>
    <dsp:sp modelId="{99134DBF-6A3B-4F60-9B93-6953FDDAA935}">
      <dsp:nvSpPr>
        <dsp:cNvPr id="0" name=""/>
        <dsp:cNvSpPr/>
      </dsp:nvSpPr>
      <dsp:spPr>
        <a:xfrm>
          <a:off x="0" y="432631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Introduces new calculated columns</a:t>
          </a:r>
        </a:p>
      </dsp:txBody>
      <dsp:txXfrm>
        <a:off x="0" y="4326319"/>
        <a:ext cx="6906491" cy="364320"/>
      </dsp:txXfrm>
    </dsp:sp>
    <dsp:sp modelId="{0778AB42-32AF-4830-875D-F61CD7D234D0}">
      <dsp:nvSpPr>
        <dsp:cNvPr id="0" name=""/>
        <dsp:cNvSpPr/>
      </dsp:nvSpPr>
      <dsp:spPr>
        <a:xfrm>
          <a:off x="0" y="4690639"/>
          <a:ext cx="6906491" cy="527670"/>
        </a:xfrm>
        <a:prstGeom prst="roundRect">
          <a:avLst/>
        </a:prstGeom>
        <a:noFill/>
        <a:ln w="12700" cap="flat" cmpd="sng" algn="ctr">
          <a:solidFill>
            <a:schemeClr val="accent2"/>
          </a:solidFill>
          <a:prstDash val="solid"/>
          <a:miter lim="800000"/>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rPr>
            <a:t>… | </a:t>
          </a:r>
          <a:r>
            <a:rPr lang="en-US" sz="2200" b="1" kern="1200">
              <a:solidFill>
                <a:schemeClr val="tx1"/>
              </a:solidFill>
            </a:rPr>
            <a:t>render</a:t>
          </a:r>
          <a:r>
            <a:rPr lang="en-US" sz="2200" b="0" kern="1200">
              <a:solidFill>
                <a:schemeClr val="tx1"/>
              </a:solidFill>
            </a:rPr>
            <a:t> </a:t>
          </a:r>
          <a:r>
            <a:rPr lang="en-US" sz="2200" kern="1200" err="1">
              <a:solidFill>
                <a:schemeClr val="tx1"/>
              </a:solidFill>
              <a:latin typeface="Calibri" panose="020F0502020204030204"/>
              <a:ea typeface="+mn-ea"/>
              <a:cs typeface="+mn-cs"/>
            </a:rPr>
            <a:t>timechart</a:t>
          </a:r>
          <a:endParaRPr lang="en-US" sz="2200" kern="1200">
            <a:solidFill>
              <a:schemeClr val="tx1"/>
            </a:solidFill>
            <a:latin typeface="Calibri" panose="020F0502020204030204"/>
            <a:ea typeface="+mn-ea"/>
            <a:cs typeface="+mn-cs"/>
          </a:endParaRPr>
        </a:p>
      </dsp:txBody>
      <dsp:txXfrm>
        <a:off x="25759" y="4716398"/>
        <a:ext cx="6854973" cy="476152"/>
      </dsp:txXfrm>
    </dsp:sp>
    <dsp:sp modelId="{446CF5FC-D6DA-4C2E-92F0-FE92A13F7189}">
      <dsp:nvSpPr>
        <dsp:cNvPr id="0" name=""/>
        <dsp:cNvSpPr/>
      </dsp:nvSpPr>
      <dsp:spPr>
        <a:xfrm>
          <a:off x="0" y="5218309"/>
          <a:ext cx="690649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2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Plot the data (in KE and KWE) while exploring</a:t>
          </a:r>
        </a:p>
      </dsp:txBody>
      <dsp:txXfrm>
        <a:off x="0" y="5218309"/>
        <a:ext cx="6906491"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BA2B7-B627-47AA-B5DE-84A963E1B3C1}"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4AF8A-F251-4F97-9529-E37EC6D4088A}" type="slidenum">
              <a:rPr lang="en-IN" smtClean="0"/>
              <a:t>‹#›</a:t>
            </a:fld>
            <a:endParaRPr lang="en-IN"/>
          </a:p>
        </p:txBody>
      </p:sp>
    </p:spTree>
    <p:extLst>
      <p:ext uri="{BB962C8B-B14F-4D97-AF65-F5344CB8AC3E}">
        <p14:creationId xmlns:p14="http://schemas.microsoft.com/office/powerpoint/2010/main" val="214285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C4AF8A-F251-4F97-9529-E37EC6D4088A}" type="slidenum">
              <a:rPr lang="en-IN" smtClean="0"/>
              <a:t>1</a:t>
            </a:fld>
            <a:endParaRPr lang="en-IN"/>
          </a:p>
        </p:txBody>
      </p:sp>
    </p:spTree>
    <p:extLst>
      <p:ext uri="{BB962C8B-B14F-4D97-AF65-F5344CB8AC3E}">
        <p14:creationId xmlns:p14="http://schemas.microsoft.com/office/powerpoint/2010/main" val="384673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23661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Slide is self-explanatory</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11/8/2023 5:24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62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4292F"/>
                </a:solidFill>
                <a:effectLst/>
                <a:latin typeface="-apple-system"/>
              </a:rPr>
              <a:t>&lt;Gilles&gt;</a:t>
            </a:r>
            <a:br>
              <a:rPr lang="en-GB" b="0" i="0">
                <a:solidFill>
                  <a:srgbClr val="24292F"/>
                </a:solidFill>
                <a:effectLst/>
                <a:latin typeface="-apple-system"/>
              </a:rPr>
            </a:br>
            <a:br>
              <a:rPr lang="en-GB" b="0" i="0">
                <a:solidFill>
                  <a:srgbClr val="24292F"/>
                </a:solidFill>
                <a:effectLst/>
                <a:latin typeface="-apple-system"/>
              </a:rPr>
            </a:br>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20</a:t>
            </a:fld>
            <a:endParaRPr lang="en-US"/>
          </a:p>
        </p:txBody>
      </p:sp>
    </p:spTree>
    <p:extLst>
      <p:ext uri="{BB962C8B-B14F-4D97-AF65-F5344CB8AC3E}">
        <p14:creationId xmlns:p14="http://schemas.microsoft.com/office/powerpoint/2010/main" val="153201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21</a:t>
            </a:fld>
            <a:endParaRPr lang="en-US"/>
          </a:p>
        </p:txBody>
      </p:sp>
    </p:spTree>
    <p:extLst>
      <p:ext uri="{BB962C8B-B14F-4D97-AF65-F5344CB8AC3E}">
        <p14:creationId xmlns:p14="http://schemas.microsoft.com/office/powerpoint/2010/main" val="155669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a:t>Hello and Welcome</a:t>
            </a:r>
          </a:p>
          <a:p>
            <a:pPr marL="228600" indent="-228600">
              <a:buAutoNum type="arabicPeriod"/>
            </a:pPr>
            <a:r>
              <a:rPr lang="en-IN"/>
              <a:t>Thanks for overwhelming response</a:t>
            </a:r>
          </a:p>
          <a:p>
            <a:pPr marL="228600" indent="-228600">
              <a:buAutoNum type="arabicPeriod"/>
            </a:pPr>
            <a:r>
              <a:rPr lang="en-IN"/>
              <a:t>May event to be announced</a:t>
            </a:r>
          </a:p>
          <a:p>
            <a:pPr marL="228600" indent="-228600">
              <a:buAutoNum type="arabicPeriod"/>
            </a:pPr>
            <a:r>
              <a:rPr lang="en-IN"/>
              <a:t>Fun and Challenge Filled 8 hours</a:t>
            </a:r>
          </a:p>
          <a:p>
            <a:pPr marL="228600" indent="-228600">
              <a:buAutoNum type="arabicPeriod"/>
            </a:pPr>
            <a:r>
              <a:rPr lang="en-IN"/>
              <a:t>Growth Mindset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C4AF8A-F251-4F97-9529-E37EC6D4088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0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Agenda can be spread in-half across 2 days with a presentation and 2 labs.  </a:t>
            </a:r>
          </a:p>
          <a:p>
            <a:r>
              <a:rPr lang="en-US" b="0" dirty="0"/>
              <a:t>Do Q&amp;A throughout.</a:t>
            </a:r>
          </a:p>
          <a:p>
            <a:endParaRPr lang="en-US" b="0" dirty="0"/>
          </a:p>
          <a:p>
            <a:r>
              <a:rPr lang="en-US" b="0" dirty="0"/>
              <a:t>Start at 9:30 AM</a:t>
            </a:r>
          </a:p>
          <a:p>
            <a:r>
              <a:rPr lang="en-US" b="0" dirty="0"/>
              <a:t>Break 10min</a:t>
            </a:r>
          </a:p>
          <a:p>
            <a:r>
              <a:rPr lang="en-US" b="0" dirty="0"/>
              <a:t>Lunch at :01:00 PM</a:t>
            </a:r>
          </a:p>
          <a:p>
            <a:endParaRPr lang="en-US" b="0" dirty="0"/>
          </a:p>
          <a:p>
            <a:r>
              <a:rPr lang="en-US" b="0" dirty="0"/>
              <a:t>Back from Lunch at: 1:45 PM</a:t>
            </a:r>
          </a:p>
          <a:p>
            <a:r>
              <a:rPr lang="en-US" b="0" dirty="0"/>
              <a:t>Break 10 min</a:t>
            </a:r>
          </a:p>
          <a:p>
            <a:r>
              <a:rPr lang="en-US" b="0" dirty="0"/>
              <a:t>Close by 05:30 PM</a:t>
            </a:r>
          </a:p>
          <a:p>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a:t>
            </a:r>
            <a:r>
              <a:rPr lang="en-US" sz="1200" baseline="30000" dirty="0">
                <a:solidFill>
                  <a:schemeClr val="tx1"/>
                </a:solidFill>
              </a:rPr>
              <a:t>st</a:t>
            </a:r>
            <a:r>
              <a:rPr lang="en-US" sz="1200" dirty="0">
                <a:solidFill>
                  <a:schemeClr val="tx1"/>
                </a:solidFill>
              </a:rPr>
              <a:t> Presentation – ADX intro, Positioning, Competes, Customer Stories, </a:t>
            </a:r>
            <a:r>
              <a:rPr lang="en-US" sz="1200" b="0" i="0" u="none" strike="noStrike" noProof="0" dirty="0">
                <a:solidFill>
                  <a:schemeClr val="tx1"/>
                </a:solidFill>
                <a:latin typeface="Calibri"/>
              </a:rPr>
              <a:t>KQL, Schemas, Update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tx1"/>
                </a:solidFill>
                <a:latin typeface="Calibri"/>
              </a:rPr>
              <a:t>2</a:t>
            </a:r>
            <a:r>
              <a:rPr lang="en-US" sz="1200" b="0" i="0" u="none" strike="noStrike" baseline="30000" noProof="0" dirty="0">
                <a:solidFill>
                  <a:schemeClr val="tx1"/>
                </a:solidFill>
                <a:latin typeface="Calibri"/>
              </a:rPr>
              <a:t>nd</a:t>
            </a:r>
            <a:r>
              <a:rPr lang="en-US" sz="1200" b="0" i="0" u="none" strike="noStrike" noProof="0" dirty="0">
                <a:solidFill>
                  <a:schemeClr val="tx1"/>
                </a:solidFill>
                <a:latin typeface="Calibri"/>
              </a:rPr>
              <a:t> </a:t>
            </a:r>
            <a:r>
              <a:rPr lang="en-US" sz="1200" b="0" i="0" u="none" strike="noStrike" noProof="0" dirty="0" err="1">
                <a:solidFill>
                  <a:schemeClr val="tx1"/>
                </a:solidFill>
                <a:latin typeface="Calibri"/>
              </a:rPr>
              <a:t>Pressenation</a:t>
            </a:r>
            <a:r>
              <a:rPr lang="en-US" sz="1200" b="0" i="0" u="none" strike="noStrike" noProof="0" dirty="0">
                <a:solidFill>
                  <a:schemeClr val="tx1"/>
                </a:solidFill>
                <a:latin typeface="Calibri"/>
              </a:rPr>
              <a:t> - </a:t>
            </a:r>
            <a:r>
              <a:rPr lang="en-US" sz="1200" dirty="0">
                <a:solidFill>
                  <a:schemeClr val="tx1"/>
                </a:solidFill>
              </a:rPr>
              <a:t>Presentation – ADX Schemas, Timeseries Analysis, Machine Learning</a:t>
            </a:r>
          </a:p>
          <a:p>
            <a:endParaRPr lang="en-US" b="1" dirty="0"/>
          </a:p>
        </p:txBody>
      </p:sp>
      <p:sp>
        <p:nvSpPr>
          <p:cNvPr id="4" name="Slide Number Placeholder 3"/>
          <p:cNvSpPr>
            <a:spLocks noGrp="1"/>
          </p:cNvSpPr>
          <p:nvPr>
            <p:ph type="sldNum" sz="quarter" idx="5"/>
          </p:nvPr>
        </p:nvSpPr>
        <p:spPr/>
        <p:txBody>
          <a:bodyPr/>
          <a:lstStyle/>
          <a:p>
            <a:fld id="{06C4AF8A-F251-4F97-9529-E37EC6D4088A}" type="slidenum">
              <a:rPr lang="en-IN" smtClean="0"/>
              <a:t>4</a:t>
            </a:fld>
            <a:endParaRPr lang="en-IN"/>
          </a:p>
        </p:txBody>
      </p:sp>
    </p:spTree>
    <p:extLst>
      <p:ext uri="{BB962C8B-B14F-4D97-AF65-F5344CB8AC3E}">
        <p14:creationId xmlns:p14="http://schemas.microsoft.com/office/powerpoint/2010/main" val="110019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Industries :</a:t>
            </a:r>
          </a:p>
          <a:p>
            <a:r>
              <a:rPr lang="en-IN"/>
              <a:t>Telemetry from manufacturing industries-  Locomotives, food processing equipment, Industrial IOT, smart buildings, connected factories</a:t>
            </a:r>
          </a:p>
          <a:p>
            <a:r>
              <a:rPr lang="en-IN"/>
              <a:t>Energy customer using telemetry from power plants, wind turbines solar to perform analysis on plant performance and maintenance</a:t>
            </a:r>
          </a:p>
          <a:p>
            <a:r>
              <a:rPr lang="en-IN"/>
              <a:t>Automotive industry uses ADX for racing telemetry, fleet management, real time road safety</a:t>
            </a:r>
          </a:p>
          <a:p>
            <a:r>
              <a:rPr lang="en-IN"/>
              <a:t>Retail Industry to digitalize shopping carts, delivery tracking</a:t>
            </a:r>
          </a:p>
          <a:p>
            <a:r>
              <a:rPr lang="en-IN"/>
              <a:t>Media and Entertainment to track clickstream data, ad campaigns, personalized content </a:t>
            </a:r>
          </a:p>
          <a:p>
            <a:endParaRPr lang="en-IN"/>
          </a:p>
          <a:p>
            <a:r>
              <a:rPr lang="en-IN"/>
              <a:t>Digital World:</a:t>
            </a:r>
          </a:p>
          <a:p>
            <a:r>
              <a:rPr lang="en-IN"/>
              <a:t>Different kinds of logs and traces like Database logs, Security logs, audit traces, system events and more</a:t>
            </a:r>
          </a:p>
          <a:p>
            <a:r>
              <a:rPr lang="en-IN"/>
              <a:t>Logs, traces, metrics, audit trails</a:t>
            </a:r>
          </a:p>
        </p:txBody>
      </p:sp>
      <p:sp>
        <p:nvSpPr>
          <p:cNvPr id="4" name="Slide Number Placeholder 3"/>
          <p:cNvSpPr>
            <a:spLocks noGrp="1"/>
          </p:cNvSpPr>
          <p:nvPr>
            <p:ph type="sldNum" sz="quarter" idx="5"/>
          </p:nvPr>
        </p:nvSpPr>
        <p:spPr/>
        <p:txBody>
          <a:bodyPr/>
          <a:lstStyle/>
          <a:p>
            <a:fld id="{06C4AF8A-F251-4F97-9529-E37EC6D4088A}" type="slidenum">
              <a:rPr lang="en-IN" smtClean="0"/>
              <a:t>5</a:t>
            </a:fld>
            <a:endParaRPr lang="en-IN"/>
          </a:p>
        </p:txBody>
      </p:sp>
    </p:spTree>
    <p:extLst>
      <p:ext uri="{BB962C8B-B14F-4D97-AF65-F5344CB8AC3E}">
        <p14:creationId xmlns:p14="http://schemas.microsoft.com/office/powerpoint/2010/main" val="179287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Big Data – Data that has High Volume, Velocity, variety – Structured, Semi-Structured, free text data. Append only DB.</a:t>
            </a:r>
          </a:p>
          <a:p>
            <a:pPr marL="171450" indent="-171450">
              <a:buFont typeface="Arial" panose="020B0604020202020204" pitchFamily="34" charset="0"/>
              <a:buChar char="•"/>
            </a:pPr>
            <a:r>
              <a:rPr lang="en-US">
                <a:cs typeface="Calibri"/>
              </a:rPr>
              <a:t>Analytics – Can have relational query model with tables, columns, joins, filters and aggregates.</a:t>
            </a:r>
          </a:p>
          <a:p>
            <a:pPr marL="171450" indent="-171450">
              <a:buFont typeface="Arial" panose="020B0604020202020204" pitchFamily="34" charset="0"/>
              <a:buChar char="•"/>
            </a:pPr>
            <a:r>
              <a:rPr lang="en-US">
                <a:cs typeface="Calibri"/>
              </a:rPr>
              <a:t>Cloud Platform – Platform as </a:t>
            </a:r>
            <a:r>
              <a:rPr lang="en-US" err="1">
                <a:cs typeface="Calibri"/>
              </a:rPr>
              <a:t>as</a:t>
            </a:r>
            <a:r>
              <a:rPr lang="en-US">
                <a:cs typeface="Calibri"/>
              </a:rPr>
              <a:t> Service where we don’t have to take care of infrastructure. With little configuration of Scale we can provision cluster, DB and start working with it. We can take care of scaling using </a:t>
            </a:r>
            <a:r>
              <a:rPr lang="en-US" err="1">
                <a:cs typeface="Calibri"/>
              </a:rPr>
              <a:t>autoscale</a:t>
            </a:r>
            <a:r>
              <a:rPr lang="en-US">
                <a:cs typeface="Calibri"/>
              </a:rPr>
              <a:t> or you can use manual scale.</a:t>
            </a:r>
          </a:p>
          <a:p>
            <a:pPr marL="171450" indent="-171450">
              <a:buFont typeface="Arial" panose="020B0604020202020204" pitchFamily="34" charset="0"/>
              <a:buChar char="•"/>
            </a:pPr>
            <a:r>
              <a:rPr lang="en-US">
                <a:cs typeface="Calibri"/>
              </a:rPr>
              <a:t>Optimized – any data that is timestamped can fit right into ADX. It is optimized for timeseries data. All columns are compressed and indexed.</a:t>
            </a:r>
          </a:p>
          <a:p>
            <a:pPr marL="171450" indent="-171450">
              <a:buFont typeface="Arial" panose="020B0604020202020204" pitchFamily="34" charset="0"/>
              <a:buChar char="•"/>
            </a:pPr>
            <a:r>
              <a:rPr lang="en-US">
                <a:cs typeface="Calibri"/>
              </a:rPr>
              <a:t>Interactive , ad hoc queries – ADX has native Kusto Query Language for gaining data insights. Has some similarity to SQL in terms of operators/joins </a:t>
            </a:r>
            <a:r>
              <a:rPr lang="en-US" err="1">
                <a:cs typeface="Calibri"/>
              </a:rPr>
              <a:t>etc</a:t>
            </a:r>
            <a:r>
              <a:rPr lang="en-US">
                <a:cs typeface="Calibri"/>
              </a:rPr>
              <a:t> Use KQL to – finding patterns, trends, forecasting, anomalies etc. Create near </a:t>
            </a:r>
            <a:r>
              <a:rPr lang="en-US" err="1">
                <a:cs typeface="Calibri"/>
              </a:rPr>
              <a:t>realtime</a:t>
            </a:r>
            <a:r>
              <a:rPr lang="en-US">
                <a:cs typeface="Calibri"/>
              </a:rPr>
              <a:t> dashboards</a:t>
            </a:r>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0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mn-lt"/>
                <a:cs typeface="Segoe UI Light" panose="020B0502040204020203" pitchFamily="34" charset="0"/>
              </a:rPr>
              <a:t>This is the same underline technology that we are offering to you as an Azure PaaS service.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Daily ingest: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+47% 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Queries: 1B-&gt;1.3 - +30%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VM Cores: 1.7-&gt;2.4  + 40% in 6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mon</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45% of subs are external, 30% of clusters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002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Data quadrant, If Data needs to be stored in relational format with all integrity constraints, Data warehousing, updates are necessary, Synapse dedicated SQL pool is the right tool</a:t>
            </a:r>
          </a:p>
          <a:p>
            <a:r>
              <a:rPr lang="en-US"/>
              <a:t>If long running queries, machine learning over large mount of data dated back to 1 year , complex machine learning is necessary, use Synapse Spark pool</a:t>
            </a:r>
          </a:p>
          <a:p>
            <a:r>
              <a:rPr lang="en-US"/>
              <a:t>If ad-hoc, interactive queries and real time analysis on logs, telemetry is a requirement, use Azure Data Explorer/Synapse Data Explorer</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418583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6BE091B2-A84B-46FA-8F93-2B75171478F1}" type="slidenum">
              <a:rPr lang="en-US" smtClean="0"/>
              <a:t>11</a:t>
            </a:fld>
            <a:endParaRPr lang="en-US"/>
          </a:p>
        </p:txBody>
      </p:sp>
    </p:spTree>
    <p:extLst>
      <p:ext uri="{BB962C8B-B14F-4D97-AF65-F5344CB8AC3E}">
        <p14:creationId xmlns:p14="http://schemas.microsoft.com/office/powerpoint/2010/main" val="216549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638674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59284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9164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8994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392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39233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2150168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33421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8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104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7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758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4214366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669917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8885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590243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462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673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8392349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07679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285893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744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475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200"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36534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5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6559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398826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93150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3839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097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859900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965542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437306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27280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7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8275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5171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59759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82039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732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766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11436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5352417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681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278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03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07479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510394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71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149025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976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6458834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151483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207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9460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965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80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890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1640551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4648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448005" cy="2462213"/>
          </a:xfrm>
        </p:spPr>
        <p:txBody>
          <a:bodyPr/>
          <a:lstStyle>
            <a:lvl1pPr>
              <a:spcBef>
                <a:spcPts val="1200"/>
              </a:spcBef>
              <a:spcAft>
                <a:spcPts val="1200"/>
              </a:spcAft>
              <a:defRPr sz="2400">
                <a:latin typeface="+mj-lt"/>
              </a:defRPr>
            </a:lvl1pPr>
            <a:lvl2pPr>
              <a:spcBef>
                <a:spcPts val="600"/>
              </a:spcBef>
              <a:spcAft>
                <a:spcPts val="0"/>
              </a:spcAft>
              <a:defRPr sz="1600" b="1">
                <a:solidFill>
                  <a:schemeClr val="tx1"/>
                </a:solidFill>
              </a:defRPr>
            </a:lvl2pPr>
            <a:lvl3pPr>
              <a:spcBef>
                <a:spcPts val="0"/>
              </a:spcBef>
              <a:spcAft>
                <a:spcPts val="1200"/>
              </a:spcAft>
              <a:defRPr sz="1400"/>
            </a:lvl3pPr>
            <a:lvl4pPr>
              <a:spcBef>
                <a:spcPts val="0"/>
              </a:spcBef>
              <a:spcAft>
                <a:spcPts val="600"/>
              </a:spcAft>
              <a:defRPr sz="1600"/>
            </a:lvl4pPr>
            <a:lvl5pPr marL="168275" indent="-168275">
              <a:spcBef>
                <a:spcPts val="0"/>
              </a:spcBef>
              <a:spcAft>
                <a:spcPts val="600"/>
              </a:spcAft>
              <a:buFont typeface="Arial" panose="020B0604020202020204" pitchFamily="34" charset="0"/>
              <a:buChar char="•"/>
              <a:defRPr sz="1200"/>
            </a:lvl5pPr>
            <a:lvl6pPr marL="171450" indent="0">
              <a:spcBef>
                <a:spcPts val="0"/>
              </a:spcBef>
              <a:spcAft>
                <a:spcPts val="600"/>
              </a:spcAft>
              <a:buNone/>
              <a:defRPr sz="1400"/>
            </a:lvl6pPr>
            <a:lvl7pPr marL="0" indent="0">
              <a:buNone/>
              <a:defRPr sz="1800" b="1">
                <a:solidFill>
                  <a:schemeClr val="accent5"/>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a:t>
            </a:r>
          </a:p>
          <a:p>
            <a:pPr lvl="6"/>
            <a:r>
              <a:rPr lang="en-US"/>
              <a:t>Seventh</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159797" y="1485900"/>
            <a:ext cx="5519585" cy="2397579"/>
          </a:xfrm>
        </p:spPr>
        <p:txBody>
          <a:bodyPr/>
          <a:lstStyle>
            <a:lvl1pPr>
              <a:spcBef>
                <a:spcPts val="1200"/>
              </a:spcBef>
              <a:spcAft>
                <a:spcPts val="1200"/>
              </a:spcAft>
              <a:defRPr sz="2400">
                <a:latin typeface="+mj-lt"/>
              </a:defRPr>
            </a:lvl1pPr>
            <a:lvl2pPr>
              <a:spcBef>
                <a:spcPts val="600"/>
              </a:spcBef>
              <a:spcAft>
                <a:spcPts val="0"/>
              </a:spcAft>
              <a:defRPr sz="1600" b="1"/>
            </a:lvl2pPr>
            <a:lvl3pPr>
              <a:spcBef>
                <a:spcPts val="0"/>
              </a:spcBef>
              <a:spcAft>
                <a:spcPts val="1200"/>
              </a:spcAft>
              <a:defRPr sz="1400"/>
            </a:lvl3pPr>
            <a:lvl4pPr marL="230188" indent="0">
              <a:spcBef>
                <a:spcPts val="0"/>
              </a:spcBef>
              <a:spcAft>
                <a:spcPts val="1200"/>
              </a:spcAft>
              <a:defRPr sz="1600"/>
            </a:lvl4pPr>
            <a:lvl5pPr marL="168275" indent="-168275">
              <a:spcBef>
                <a:spcPts val="0"/>
              </a:spcBef>
              <a:spcAft>
                <a:spcPts val="600"/>
              </a:spcAft>
              <a:buFont typeface="Arial" panose="020B0604020202020204" pitchFamily="34" charset="0"/>
              <a:buChar char="•"/>
              <a:defRPr sz="1200"/>
            </a:lvl5pPr>
            <a:lvl6pPr marL="171450" indent="0">
              <a:spcAft>
                <a:spcPts val="600"/>
              </a:spcAft>
              <a:buNone/>
              <a:defRPr lang="en-US" sz="1400" kern="1200" dirty="0">
                <a:solidFill>
                  <a:schemeClr val="tx1"/>
                </a:solidFill>
                <a:latin typeface="+mn-lt"/>
                <a:ea typeface="+mn-ea"/>
                <a:cs typeface="+mn-cs"/>
              </a:defRPr>
            </a:lvl6pPr>
            <a:lvl7pPr marL="401638" indent="-171450">
              <a:spcBef>
                <a:spcPts val="0"/>
              </a:spcBef>
              <a:spcAft>
                <a:spcPts val="600"/>
              </a:spcAft>
              <a:buSzPct val="9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4" name="Title 3">
            <a:extLst>
              <a:ext uri="{FF2B5EF4-FFF2-40B4-BE49-F238E27FC236}">
                <a16:creationId xmlns:a16="http://schemas.microsoft.com/office/drawing/2014/main" id="{23EA506F-599A-42BD-A61C-A3C30E5E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281560"/>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855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860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129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48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8972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86174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848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2104081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673044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307505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68656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458987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58561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959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009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213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515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30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768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333265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32762086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265322375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88891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2E123-7B60-4454-94B7-005156E34E91}" type="datetimeFigureOut">
              <a:rPr lang="he-IL" smtClean="0"/>
              <a:t>כ"ד/חשון/תשפ"ד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9561794-6162-49C1-A40E-AA2AF409C5AA}" type="slidenum">
              <a:rPr lang="he-IL" smtClean="0"/>
              <a:t>‹#›</a:t>
            </a:fld>
            <a:endParaRPr lang="he-IL"/>
          </a:p>
        </p:txBody>
      </p:sp>
    </p:spTree>
    <p:extLst>
      <p:ext uri="{BB962C8B-B14F-4D97-AF65-F5344CB8AC3E}">
        <p14:creationId xmlns:p14="http://schemas.microsoft.com/office/powerpoint/2010/main" val="41236402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5379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97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36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1290169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6161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51535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70087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799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59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4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447893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311920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59645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12742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8239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304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530240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01879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026495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389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40540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37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485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4194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321459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98726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11575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909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89658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38741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445479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72865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71209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8611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794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CE2F46-35EA-4DA8-86AA-316E28560255}"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265278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761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634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699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36508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87398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031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150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12913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0106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11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CE2F46-35EA-4DA8-86AA-316E28560255}" type="datetimeFigureOut">
              <a:rPr lang="en-IN" smtClean="0"/>
              <a:t>08-11-2023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91521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739824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64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7779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931378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755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262570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215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550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688464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94387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E2F46-35EA-4DA8-86AA-316E28560255}" type="datetimeFigureOut">
              <a:rPr lang="en-IN" smtClean="0"/>
              <a:t>08-11-2023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4061825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5179855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BCA-7CD6-34F5-FDF6-BDBE0917B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B08FA-5C60-1D59-BA28-7D2210F1C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77322-09F9-C492-4C3A-A21CB97F7745}"/>
              </a:ext>
            </a:extLst>
          </p:cNvPr>
          <p:cNvSpPr>
            <a:spLocks noGrp="1"/>
          </p:cNvSpPr>
          <p:nvPr>
            <p:ph type="dt" sz="half" idx="10"/>
          </p:nvPr>
        </p:nvSpPr>
        <p:spPr/>
        <p:txBody>
          <a:bodyPr/>
          <a:lstStyle/>
          <a:p>
            <a:fld id="{ED95EFE4-048B-4B8B-ADF2-E97EBF20E6A7}" type="datetimeFigureOut">
              <a:rPr lang="en-US" smtClean="0"/>
              <a:t>11/8/2023</a:t>
            </a:fld>
            <a:endParaRPr lang="en-US"/>
          </a:p>
        </p:txBody>
      </p:sp>
      <p:sp>
        <p:nvSpPr>
          <p:cNvPr id="5" name="Footer Placeholder 4">
            <a:extLst>
              <a:ext uri="{FF2B5EF4-FFF2-40B4-BE49-F238E27FC236}">
                <a16:creationId xmlns:a16="http://schemas.microsoft.com/office/drawing/2014/main" id="{92FED4F0-3F10-8354-4E0C-5AFC14EA5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74AAE-F279-A1DF-5A61-0EAC70D9BB0F}"/>
              </a:ext>
            </a:extLst>
          </p:cNvPr>
          <p:cNvSpPr>
            <a:spLocks noGrp="1"/>
          </p:cNvSpPr>
          <p:nvPr>
            <p:ph type="sldNum" sz="quarter" idx="12"/>
          </p:nvPr>
        </p:nvSpPr>
        <p:spPr/>
        <p:txBody>
          <a:bodyPr/>
          <a:lstStyle/>
          <a:p>
            <a:fld id="{9ADB6B91-49DF-4E41-80DF-B67982CF9636}" type="slidenum">
              <a:rPr lang="en-US" smtClean="0"/>
              <a:t>‹#›</a:t>
            </a:fld>
            <a:endParaRPr lang="en-US"/>
          </a:p>
        </p:txBody>
      </p:sp>
    </p:spTree>
    <p:extLst>
      <p:ext uri="{BB962C8B-B14F-4D97-AF65-F5344CB8AC3E}">
        <p14:creationId xmlns:p14="http://schemas.microsoft.com/office/powerpoint/2010/main" val="16412221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84411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2055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8863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786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867069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700402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681214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18729330"/>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7234286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769846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64497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326679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44546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47343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071076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2409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85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54889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6952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40518067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224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10965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973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97341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634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10792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84261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99612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724597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080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theme" Target="../theme/theme2.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image" Target="../media/image1.emf"/><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3.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3.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 Type="http://schemas.openxmlformats.org/officeDocument/2006/relationships/slideLayout" Target="../slideLayouts/slideLayout103.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theme" Target="../theme/theme4.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image" Target="../media/image1.emf"/><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theme" Target="../theme/theme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E2F46-35EA-4DA8-86AA-316E28560255}" type="datetimeFigureOut">
              <a:rPr lang="en-IN" smtClean="0"/>
              <a:t>08-11-2023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57B3-B87C-46E3-880E-569CDB984040}" type="slidenum">
              <a:rPr lang="en-IN" smtClean="0"/>
              <a:t>‹#›</a:t>
            </a:fld>
            <a:endParaRPr lang="en-IN"/>
          </a:p>
        </p:txBody>
      </p:sp>
    </p:spTree>
    <p:extLst>
      <p:ext uri="{BB962C8B-B14F-4D97-AF65-F5344CB8AC3E}">
        <p14:creationId xmlns:p14="http://schemas.microsoft.com/office/powerpoint/2010/main" val="389099624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865" r:id="rId13"/>
    <p:sldLayoutId id="21474838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971688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7513681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12467381"/>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 id="2147483914" r:id="rId46"/>
    <p:sldLayoutId id="2147483915" r:id="rId47"/>
    <p:sldLayoutId id="2147483916" r:id="rId48"/>
    <p:sldLayoutId id="2147483917" r:id="rId49"/>
    <p:sldLayoutId id="2147483918" r:id="rId50"/>
    <p:sldLayoutId id="2147483919" r:id="rId51"/>
    <p:sldLayoutId id="2147483920" r:id="rId52"/>
    <p:sldLayoutId id="2147483921" r:id="rId53"/>
    <p:sldLayoutId id="2147483922" r:id="rId54"/>
    <p:sldLayoutId id="2147483923"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999904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3" r:id="rId18"/>
    <p:sldLayoutId id="2147483944" r:id="rId19"/>
    <p:sldLayoutId id="2147483945" r:id="rId20"/>
    <p:sldLayoutId id="2147483946" r:id="rId21"/>
    <p:sldLayoutId id="2147483947" r:id="rId22"/>
    <p:sldLayoutId id="214748394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aka.ms/adx.free"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learn.microsoft.com/en-us/azure/data-explorer/kusto/query/sqlcheatsheet#sql-to-kusto-cheat-sheet-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37.png"/><Relationship Id="rId7" Type="http://schemas.openxmlformats.org/officeDocument/2006/relationships/hyperlink" Target="https://forms.office.com/r/8z4DQ04eXH" TargetMode="External"/><Relationship Id="rId2" Type="http://schemas.openxmlformats.org/officeDocument/2006/relationships/hyperlink" Target="https://github.com/Azure/ADX-in-a-Day-Lab1" TargetMode="External"/><Relationship Id="rId1" Type="http://schemas.openxmlformats.org/officeDocument/2006/relationships/slideLayout" Target="../slideLayouts/slideLayout2.xml"/><Relationship Id="rId6" Type="http://schemas.openxmlformats.org/officeDocument/2006/relationships/hyperlink" Target="https://forms.office.com/r/qZ0yghDwyb" TargetMode="External"/><Relationship Id="rId5" Type="http://schemas.openxmlformats.org/officeDocument/2006/relationships/image" Target="../media/image244.png"/><Relationship Id="rId4" Type="http://schemas.openxmlformats.org/officeDocument/2006/relationships/hyperlink" Target="https://github.com/Azure/ADX-in-a-Day-Lab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zure/ADX-in-a-Day-Lab1"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github.com/Azure/ADX-in-a-Day-Lab2"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6" Type="http://schemas.openxmlformats.org/officeDocument/2006/relationships/image" Target="../media/image60.png"/><Relationship Id="rId21" Type="http://schemas.openxmlformats.org/officeDocument/2006/relationships/image" Target="../media/image55.png"/><Relationship Id="rId42" Type="http://schemas.openxmlformats.org/officeDocument/2006/relationships/image" Target="../media/image76.png"/><Relationship Id="rId47" Type="http://schemas.openxmlformats.org/officeDocument/2006/relationships/image" Target="../media/image81.svg"/><Relationship Id="rId63" Type="http://schemas.openxmlformats.org/officeDocument/2006/relationships/image" Target="../media/image97.svg"/><Relationship Id="rId68" Type="http://schemas.openxmlformats.org/officeDocument/2006/relationships/image" Target="../media/image102.png"/><Relationship Id="rId84" Type="http://schemas.openxmlformats.org/officeDocument/2006/relationships/image" Target="../media/image118.png"/><Relationship Id="rId89" Type="http://schemas.openxmlformats.org/officeDocument/2006/relationships/image" Target="../media/image123.svg"/><Relationship Id="rId16" Type="http://schemas.openxmlformats.org/officeDocument/2006/relationships/image" Target="../media/image51.png"/><Relationship Id="rId11" Type="http://schemas.openxmlformats.org/officeDocument/2006/relationships/image" Target="../media/image46.svg"/><Relationship Id="rId32" Type="http://schemas.openxmlformats.org/officeDocument/2006/relationships/image" Target="../media/image66.png"/><Relationship Id="rId37" Type="http://schemas.openxmlformats.org/officeDocument/2006/relationships/image" Target="../media/image71.svg"/><Relationship Id="rId53" Type="http://schemas.openxmlformats.org/officeDocument/2006/relationships/image" Target="../media/image87.svg"/><Relationship Id="rId58" Type="http://schemas.openxmlformats.org/officeDocument/2006/relationships/image" Target="../media/image92.png"/><Relationship Id="rId74" Type="http://schemas.openxmlformats.org/officeDocument/2006/relationships/image" Target="../media/image108.png"/><Relationship Id="rId79" Type="http://schemas.openxmlformats.org/officeDocument/2006/relationships/image" Target="../media/image113.svg"/><Relationship Id="rId5" Type="http://schemas.openxmlformats.org/officeDocument/2006/relationships/image" Target="../media/image40.svg"/><Relationship Id="rId90" Type="http://schemas.openxmlformats.org/officeDocument/2006/relationships/image" Target="../media/image124.png"/><Relationship Id="rId22" Type="http://schemas.openxmlformats.org/officeDocument/2006/relationships/image" Target="../media/image56.png"/><Relationship Id="rId27" Type="http://schemas.openxmlformats.org/officeDocument/2006/relationships/image" Target="../media/image61.svg"/><Relationship Id="rId43" Type="http://schemas.openxmlformats.org/officeDocument/2006/relationships/image" Target="../media/image77.svg"/><Relationship Id="rId48" Type="http://schemas.openxmlformats.org/officeDocument/2006/relationships/image" Target="../media/image82.png"/><Relationship Id="rId64" Type="http://schemas.openxmlformats.org/officeDocument/2006/relationships/image" Target="../media/image98.png"/><Relationship Id="rId69" Type="http://schemas.openxmlformats.org/officeDocument/2006/relationships/image" Target="../media/image103.svg"/><Relationship Id="rId8" Type="http://schemas.openxmlformats.org/officeDocument/2006/relationships/image" Target="../media/image43.png"/><Relationship Id="rId51" Type="http://schemas.openxmlformats.org/officeDocument/2006/relationships/image" Target="../media/image85.svg"/><Relationship Id="rId72" Type="http://schemas.openxmlformats.org/officeDocument/2006/relationships/image" Target="../media/image106.png"/><Relationship Id="rId80" Type="http://schemas.openxmlformats.org/officeDocument/2006/relationships/image" Target="../media/image114.png"/><Relationship Id="rId85" Type="http://schemas.openxmlformats.org/officeDocument/2006/relationships/image" Target="../media/image119.svg"/><Relationship Id="rId93" Type="http://schemas.openxmlformats.org/officeDocument/2006/relationships/image" Target="../media/image127.svg"/><Relationship Id="rId3" Type="http://schemas.openxmlformats.org/officeDocument/2006/relationships/image" Target="../media/image38.jpeg"/><Relationship Id="rId12" Type="http://schemas.openxmlformats.org/officeDocument/2006/relationships/image" Target="../media/image47.png"/><Relationship Id="rId17" Type="http://schemas.microsoft.com/office/2007/relationships/hdphoto" Target="../media/hdphoto1.wdp"/><Relationship Id="rId25" Type="http://schemas.openxmlformats.org/officeDocument/2006/relationships/image" Target="../media/image59.svg"/><Relationship Id="rId33" Type="http://schemas.openxmlformats.org/officeDocument/2006/relationships/image" Target="../media/image67.svg"/><Relationship Id="rId38" Type="http://schemas.openxmlformats.org/officeDocument/2006/relationships/image" Target="../media/image72.png"/><Relationship Id="rId46" Type="http://schemas.openxmlformats.org/officeDocument/2006/relationships/image" Target="../media/image80.png"/><Relationship Id="rId59" Type="http://schemas.openxmlformats.org/officeDocument/2006/relationships/image" Target="../media/image93.svg"/><Relationship Id="rId67" Type="http://schemas.openxmlformats.org/officeDocument/2006/relationships/image" Target="../media/image101.svg"/><Relationship Id="rId20" Type="http://schemas.openxmlformats.org/officeDocument/2006/relationships/image" Target="../media/image54.png"/><Relationship Id="rId41" Type="http://schemas.openxmlformats.org/officeDocument/2006/relationships/image" Target="../media/image75.svg"/><Relationship Id="rId54" Type="http://schemas.openxmlformats.org/officeDocument/2006/relationships/image" Target="../media/image88.png"/><Relationship Id="rId62" Type="http://schemas.openxmlformats.org/officeDocument/2006/relationships/image" Target="../media/image96.png"/><Relationship Id="rId70" Type="http://schemas.openxmlformats.org/officeDocument/2006/relationships/image" Target="../media/image104.png"/><Relationship Id="rId75" Type="http://schemas.openxmlformats.org/officeDocument/2006/relationships/image" Target="../media/image109.svg"/><Relationship Id="rId83" Type="http://schemas.openxmlformats.org/officeDocument/2006/relationships/image" Target="../media/image117.svg"/><Relationship Id="rId88" Type="http://schemas.openxmlformats.org/officeDocument/2006/relationships/image" Target="../media/image122.png"/><Relationship Id="rId91" Type="http://schemas.openxmlformats.org/officeDocument/2006/relationships/image" Target="../media/image125.png"/><Relationship Id="rId1" Type="http://schemas.openxmlformats.org/officeDocument/2006/relationships/slideLayout" Target="../slideLayouts/slideLayout27.xml"/><Relationship Id="rId6" Type="http://schemas.openxmlformats.org/officeDocument/2006/relationships/image" Target="../media/image41.png"/><Relationship Id="rId15" Type="http://schemas.openxmlformats.org/officeDocument/2006/relationships/image" Target="../media/image50.svg"/><Relationship Id="rId23" Type="http://schemas.openxmlformats.org/officeDocument/2006/relationships/image" Target="../media/image57.svg"/><Relationship Id="rId28" Type="http://schemas.openxmlformats.org/officeDocument/2006/relationships/image" Target="../media/image62.png"/><Relationship Id="rId36" Type="http://schemas.openxmlformats.org/officeDocument/2006/relationships/image" Target="../media/image70.png"/><Relationship Id="rId49" Type="http://schemas.openxmlformats.org/officeDocument/2006/relationships/image" Target="../media/image83.svg"/><Relationship Id="rId57" Type="http://schemas.openxmlformats.org/officeDocument/2006/relationships/image" Target="../media/image91.svg"/><Relationship Id="rId10" Type="http://schemas.openxmlformats.org/officeDocument/2006/relationships/image" Target="../media/image45.png"/><Relationship Id="rId31" Type="http://schemas.openxmlformats.org/officeDocument/2006/relationships/image" Target="../media/image65.svg"/><Relationship Id="rId44" Type="http://schemas.openxmlformats.org/officeDocument/2006/relationships/image" Target="../media/image78.png"/><Relationship Id="rId52" Type="http://schemas.openxmlformats.org/officeDocument/2006/relationships/image" Target="../media/image86.png"/><Relationship Id="rId60" Type="http://schemas.openxmlformats.org/officeDocument/2006/relationships/image" Target="../media/image94.png"/><Relationship Id="rId65" Type="http://schemas.openxmlformats.org/officeDocument/2006/relationships/image" Target="../media/image99.svg"/><Relationship Id="rId73" Type="http://schemas.openxmlformats.org/officeDocument/2006/relationships/image" Target="../media/image107.svg"/><Relationship Id="rId78" Type="http://schemas.openxmlformats.org/officeDocument/2006/relationships/image" Target="../media/image112.png"/><Relationship Id="rId81" Type="http://schemas.openxmlformats.org/officeDocument/2006/relationships/image" Target="../media/image115.svg"/><Relationship Id="rId86" Type="http://schemas.openxmlformats.org/officeDocument/2006/relationships/image" Target="../media/image120.png"/><Relationship Id="rId4" Type="http://schemas.openxmlformats.org/officeDocument/2006/relationships/image" Target="../media/image39.png"/><Relationship Id="rId9" Type="http://schemas.openxmlformats.org/officeDocument/2006/relationships/image" Target="../media/image44.svg"/><Relationship Id="rId13" Type="http://schemas.openxmlformats.org/officeDocument/2006/relationships/image" Target="../media/image48.svg"/><Relationship Id="rId18" Type="http://schemas.openxmlformats.org/officeDocument/2006/relationships/image" Target="../media/image52.png"/><Relationship Id="rId39" Type="http://schemas.openxmlformats.org/officeDocument/2006/relationships/image" Target="../media/image73.svg"/><Relationship Id="rId34" Type="http://schemas.openxmlformats.org/officeDocument/2006/relationships/image" Target="../media/image68.png"/><Relationship Id="rId50" Type="http://schemas.openxmlformats.org/officeDocument/2006/relationships/image" Target="../media/image84.png"/><Relationship Id="rId55" Type="http://schemas.openxmlformats.org/officeDocument/2006/relationships/image" Target="../media/image89.svg"/><Relationship Id="rId76" Type="http://schemas.openxmlformats.org/officeDocument/2006/relationships/image" Target="../media/image110.png"/><Relationship Id="rId7" Type="http://schemas.openxmlformats.org/officeDocument/2006/relationships/image" Target="../media/image42.svg"/><Relationship Id="rId71" Type="http://schemas.openxmlformats.org/officeDocument/2006/relationships/image" Target="../media/image105.svg"/><Relationship Id="rId92" Type="http://schemas.openxmlformats.org/officeDocument/2006/relationships/image" Target="../media/image126.png"/><Relationship Id="rId2" Type="http://schemas.openxmlformats.org/officeDocument/2006/relationships/notesSlide" Target="../notesSlides/notesSlide4.xml"/><Relationship Id="rId29" Type="http://schemas.openxmlformats.org/officeDocument/2006/relationships/image" Target="../media/image63.svg"/><Relationship Id="rId24" Type="http://schemas.openxmlformats.org/officeDocument/2006/relationships/image" Target="../media/image58.png"/><Relationship Id="rId40" Type="http://schemas.openxmlformats.org/officeDocument/2006/relationships/image" Target="../media/image74.png"/><Relationship Id="rId45" Type="http://schemas.openxmlformats.org/officeDocument/2006/relationships/image" Target="../media/image79.svg"/><Relationship Id="rId66" Type="http://schemas.openxmlformats.org/officeDocument/2006/relationships/image" Target="../media/image100.png"/><Relationship Id="rId87" Type="http://schemas.openxmlformats.org/officeDocument/2006/relationships/image" Target="../media/image121.svg"/><Relationship Id="rId61" Type="http://schemas.openxmlformats.org/officeDocument/2006/relationships/image" Target="../media/image95.svg"/><Relationship Id="rId82" Type="http://schemas.openxmlformats.org/officeDocument/2006/relationships/image" Target="../media/image116.png"/><Relationship Id="rId19" Type="http://schemas.openxmlformats.org/officeDocument/2006/relationships/image" Target="../media/image53.png"/><Relationship Id="rId14" Type="http://schemas.openxmlformats.org/officeDocument/2006/relationships/image" Target="../media/image49.png"/><Relationship Id="rId30" Type="http://schemas.openxmlformats.org/officeDocument/2006/relationships/image" Target="../media/image64.png"/><Relationship Id="rId35" Type="http://schemas.openxmlformats.org/officeDocument/2006/relationships/image" Target="../media/image69.svg"/><Relationship Id="rId56" Type="http://schemas.openxmlformats.org/officeDocument/2006/relationships/image" Target="../media/image90.png"/><Relationship Id="rId77" Type="http://schemas.openxmlformats.org/officeDocument/2006/relationships/image" Target="../media/image111.svg"/></Relationships>
</file>

<file path=ppt/slides/_rels/slide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1.png"/><Relationship Id="rId3" Type="http://schemas.openxmlformats.org/officeDocument/2006/relationships/image" Target="../media/image129.png"/><Relationship Id="rId21" Type="http://schemas.openxmlformats.org/officeDocument/2006/relationships/hyperlink" Target="https://aka.ms/adx.customers" TargetMode="External"/><Relationship Id="rId34" Type="http://schemas.openxmlformats.org/officeDocument/2006/relationships/image" Target="../media/image158.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jpeg"/><Relationship Id="rId25" Type="http://schemas.openxmlformats.org/officeDocument/2006/relationships/image" Target="../media/image150.emf"/><Relationship Id="rId33" Type="http://schemas.openxmlformats.org/officeDocument/2006/relationships/image" Target="../media/image157.png"/><Relationship Id="rId2" Type="http://schemas.openxmlformats.org/officeDocument/2006/relationships/notesSlide" Target="../notesSlides/notesSlide6.xml"/><Relationship Id="rId16" Type="http://schemas.openxmlformats.org/officeDocument/2006/relationships/image" Target="../media/image142.jpeg"/><Relationship Id="rId20" Type="http://schemas.openxmlformats.org/officeDocument/2006/relationships/image" Target="../media/image146.jpeg"/><Relationship Id="rId29"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jpeg"/><Relationship Id="rId24" Type="http://schemas.openxmlformats.org/officeDocument/2006/relationships/image" Target="../media/image149.png"/><Relationship Id="rId32" Type="http://schemas.openxmlformats.org/officeDocument/2006/relationships/image" Target="../media/image156.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8.png"/><Relationship Id="rId28" Type="http://schemas.openxmlformats.org/officeDocument/2006/relationships/image" Target="../media/image128.png"/><Relationship Id="rId36" Type="http://schemas.openxmlformats.org/officeDocument/2006/relationships/image" Target="../media/image160.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5.png"/><Relationship Id="rId4" Type="http://schemas.openxmlformats.org/officeDocument/2006/relationships/image" Target="../media/image130.png"/><Relationship Id="rId9" Type="http://schemas.openxmlformats.org/officeDocument/2006/relationships/image" Target="../media/image135.jpeg"/><Relationship Id="rId14" Type="http://schemas.openxmlformats.org/officeDocument/2006/relationships/image" Target="../media/image140.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54.png"/><Relationship Id="rId35" Type="http://schemas.openxmlformats.org/officeDocument/2006/relationships/image" Target="../media/image159.png"/><Relationship Id="rId8" Type="http://schemas.openxmlformats.org/officeDocument/2006/relationships/image" Target="../media/image134.jpeg"/></Relationships>
</file>

<file path=ppt/slides/_rels/slide8.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7.xml"/><Relationship Id="rId1" Type="http://schemas.openxmlformats.org/officeDocument/2006/relationships/slideLayout" Target="../slideLayouts/slideLayout67.xml"/><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image" Target="../media/image178.png"/><Relationship Id="rId26" Type="http://schemas.openxmlformats.org/officeDocument/2006/relationships/image" Target="../media/image186.png"/><Relationship Id="rId39" Type="http://schemas.openxmlformats.org/officeDocument/2006/relationships/image" Target="../media/image199.png"/><Relationship Id="rId21" Type="http://schemas.openxmlformats.org/officeDocument/2006/relationships/image" Target="../media/image181.png"/><Relationship Id="rId34" Type="http://schemas.openxmlformats.org/officeDocument/2006/relationships/image" Target="../media/image194.png"/><Relationship Id="rId42" Type="http://schemas.openxmlformats.org/officeDocument/2006/relationships/image" Target="../media/image202.png"/><Relationship Id="rId47" Type="http://schemas.openxmlformats.org/officeDocument/2006/relationships/image" Target="../media/image207.png"/><Relationship Id="rId50" Type="http://schemas.openxmlformats.org/officeDocument/2006/relationships/hyperlink" Target="https://commons.wikimedia.org/wiki/File:Amazon-S3-Logo.svg" TargetMode="External"/><Relationship Id="rId7" Type="http://schemas.openxmlformats.org/officeDocument/2006/relationships/image" Target="../media/image167.jpeg"/><Relationship Id="rId2" Type="http://schemas.openxmlformats.org/officeDocument/2006/relationships/image" Target="../media/image162.png"/><Relationship Id="rId16" Type="http://schemas.openxmlformats.org/officeDocument/2006/relationships/image" Target="../media/image176.svg"/><Relationship Id="rId29" Type="http://schemas.openxmlformats.org/officeDocument/2006/relationships/image" Target="../media/image189.png"/><Relationship Id="rId11" Type="http://schemas.openxmlformats.org/officeDocument/2006/relationships/image" Target="../media/image171.png"/><Relationship Id="rId24" Type="http://schemas.openxmlformats.org/officeDocument/2006/relationships/image" Target="../media/image184.png"/><Relationship Id="rId32" Type="http://schemas.openxmlformats.org/officeDocument/2006/relationships/image" Target="../media/image192.jpeg"/><Relationship Id="rId37" Type="http://schemas.openxmlformats.org/officeDocument/2006/relationships/image" Target="../media/image197.png"/><Relationship Id="rId40" Type="http://schemas.openxmlformats.org/officeDocument/2006/relationships/image" Target="../media/image200.svg"/><Relationship Id="rId45" Type="http://schemas.openxmlformats.org/officeDocument/2006/relationships/image" Target="../media/image205.png"/><Relationship Id="rId53" Type="http://schemas.openxmlformats.org/officeDocument/2006/relationships/image" Target="../media/image211.png"/><Relationship Id="rId5" Type="http://schemas.openxmlformats.org/officeDocument/2006/relationships/image" Target="../media/image165.png"/><Relationship Id="rId10" Type="http://schemas.openxmlformats.org/officeDocument/2006/relationships/image" Target="../media/image170.png"/><Relationship Id="rId19" Type="http://schemas.openxmlformats.org/officeDocument/2006/relationships/image" Target="../media/image179.png"/><Relationship Id="rId31" Type="http://schemas.openxmlformats.org/officeDocument/2006/relationships/image" Target="../media/image191.png"/><Relationship Id="rId44" Type="http://schemas.openxmlformats.org/officeDocument/2006/relationships/image" Target="../media/image204.png"/><Relationship Id="rId52" Type="http://schemas.openxmlformats.org/officeDocument/2006/relationships/hyperlink" Target="https://wildwolf.name/how-to-create-an-opentelemetry-instrumentation-plugin/" TargetMode="External"/><Relationship Id="rId4" Type="http://schemas.openxmlformats.org/officeDocument/2006/relationships/image" Target="../media/image164.png"/><Relationship Id="rId9" Type="http://schemas.openxmlformats.org/officeDocument/2006/relationships/image" Target="../media/image169.svg"/><Relationship Id="rId14" Type="http://schemas.openxmlformats.org/officeDocument/2006/relationships/image" Target="../media/image174.png"/><Relationship Id="rId22" Type="http://schemas.openxmlformats.org/officeDocument/2006/relationships/image" Target="../media/image182.png"/><Relationship Id="rId27" Type="http://schemas.openxmlformats.org/officeDocument/2006/relationships/image" Target="../media/image187.svg"/><Relationship Id="rId30" Type="http://schemas.openxmlformats.org/officeDocument/2006/relationships/image" Target="../media/image190.png"/><Relationship Id="rId35" Type="http://schemas.openxmlformats.org/officeDocument/2006/relationships/image" Target="../media/image195.png"/><Relationship Id="rId43" Type="http://schemas.openxmlformats.org/officeDocument/2006/relationships/image" Target="../media/image203.png"/><Relationship Id="rId48" Type="http://schemas.openxmlformats.org/officeDocument/2006/relationships/image" Target="../media/image208.png"/><Relationship Id="rId8" Type="http://schemas.openxmlformats.org/officeDocument/2006/relationships/image" Target="../media/image168.png"/><Relationship Id="rId51" Type="http://schemas.openxmlformats.org/officeDocument/2006/relationships/image" Target="../media/image210.png"/><Relationship Id="rId3" Type="http://schemas.openxmlformats.org/officeDocument/2006/relationships/image" Target="../media/image163.jpeg"/><Relationship Id="rId12" Type="http://schemas.openxmlformats.org/officeDocument/2006/relationships/image" Target="../media/image172.png"/><Relationship Id="rId17" Type="http://schemas.openxmlformats.org/officeDocument/2006/relationships/image" Target="../media/image177.png"/><Relationship Id="rId25" Type="http://schemas.openxmlformats.org/officeDocument/2006/relationships/image" Target="../media/image185.svg"/><Relationship Id="rId33" Type="http://schemas.openxmlformats.org/officeDocument/2006/relationships/image" Target="../media/image193.png"/><Relationship Id="rId38" Type="http://schemas.openxmlformats.org/officeDocument/2006/relationships/image" Target="../media/image198.svg"/><Relationship Id="rId46" Type="http://schemas.openxmlformats.org/officeDocument/2006/relationships/image" Target="../media/image206.png"/><Relationship Id="rId20" Type="http://schemas.openxmlformats.org/officeDocument/2006/relationships/image" Target="../media/image180.png"/><Relationship Id="rId41" Type="http://schemas.openxmlformats.org/officeDocument/2006/relationships/image" Target="../media/image201.png"/><Relationship Id="rId54" Type="http://schemas.openxmlformats.org/officeDocument/2006/relationships/hyperlink" Target="https://www.qaautomation.co.in/2018/09/steps-to-setup-log4j-in-restassured.html" TargetMode="External"/><Relationship Id="rId1" Type="http://schemas.openxmlformats.org/officeDocument/2006/relationships/slideLayout" Target="../slideLayouts/slideLayout150.xml"/><Relationship Id="rId6" Type="http://schemas.openxmlformats.org/officeDocument/2006/relationships/image" Target="../media/image166.png"/><Relationship Id="rId15" Type="http://schemas.openxmlformats.org/officeDocument/2006/relationships/image" Target="../media/image175.png"/><Relationship Id="rId23" Type="http://schemas.openxmlformats.org/officeDocument/2006/relationships/image" Target="../media/image183.png"/><Relationship Id="rId28" Type="http://schemas.openxmlformats.org/officeDocument/2006/relationships/image" Target="../media/image188.png"/><Relationship Id="rId36" Type="http://schemas.openxmlformats.org/officeDocument/2006/relationships/image" Target="../media/image196.svg"/><Relationship Id="rId49" Type="http://schemas.openxmlformats.org/officeDocument/2006/relationships/image" Target="../media/image20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5" name="Rectangle 210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zure Data Explorer In-A-Day">
            <a:extLst>
              <a:ext uri="{FF2B5EF4-FFF2-40B4-BE49-F238E27FC236}">
                <a16:creationId xmlns:a16="http://schemas.microsoft.com/office/drawing/2014/main" id="{B961B35D-7078-3F27-C7B1-1FF5797E790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07" name="Rectangle 210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BCC35-B2BC-2A0F-62FE-68309BE5DA12}"/>
              </a:ext>
            </a:extLst>
          </p:cNvPr>
          <p:cNvSpPr>
            <a:spLocks noGrp="1"/>
          </p:cNvSpPr>
          <p:nvPr>
            <p:ph type="title"/>
          </p:nvPr>
        </p:nvSpPr>
        <p:spPr>
          <a:xfrm>
            <a:off x="477981" y="1041117"/>
            <a:ext cx="5433422" cy="3204134"/>
          </a:xfrm>
        </p:spPr>
        <p:txBody>
          <a:bodyPr vert="horz" lIns="91440" tIns="45720" rIns="91440" bIns="45720" rtlCol="0" anchor="b">
            <a:normAutofit fontScale="90000"/>
          </a:bodyPr>
          <a:lstStyle/>
          <a:p>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36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Welcome to </a:t>
            </a: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Azure Data Explorer</a:t>
            </a:r>
            <a:b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in a day</a:t>
            </a:r>
            <a:endPar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endParaRPr>
          </a:p>
        </p:txBody>
      </p:sp>
      <p:sp>
        <p:nvSpPr>
          <p:cNvPr id="2109" name="Rectangle 2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1" name="Rectangle 2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6A935AB-8354-A2DF-CBF3-94B6ABC393C0}"/>
              </a:ext>
            </a:extLst>
          </p:cNvPr>
          <p:cNvSpPr/>
          <p:nvPr/>
        </p:nvSpPr>
        <p:spPr>
          <a:xfrm>
            <a:off x="244014" y="243265"/>
            <a:ext cx="1882205" cy="77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12" descr="Microsoft Logo Png - Free Transparent PNG Logos">
            <a:extLst>
              <a:ext uri="{FF2B5EF4-FFF2-40B4-BE49-F238E27FC236}">
                <a16:creationId xmlns:a16="http://schemas.microsoft.com/office/drawing/2014/main" id="{5839C203-281E-DB91-52EB-80B0EA49A35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58400" y="5914691"/>
            <a:ext cx="2228519" cy="99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85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37ACA5B-D423-4191-9C12-87E8949541F4}"/>
              </a:ext>
            </a:extLst>
          </p:cNvPr>
          <p:cNvSpPr txBox="1">
            <a:spLocks/>
          </p:cNvSpPr>
          <p:nvPr/>
        </p:nvSpPr>
        <p:spPr>
          <a:xfrm>
            <a:off x="423138" y="4988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solidFill>
                <a:schemeClr val="bg1"/>
              </a:solidFill>
            </a:endParaRPr>
          </a:p>
        </p:txBody>
      </p:sp>
      <p:cxnSp>
        <p:nvCxnSpPr>
          <p:cNvPr id="7" name="Straight Arrow Connector 6">
            <a:extLst>
              <a:ext uri="{FF2B5EF4-FFF2-40B4-BE49-F238E27FC236}">
                <a16:creationId xmlns:a16="http://schemas.microsoft.com/office/drawing/2014/main" id="{FB41545E-600D-436A-8DC8-E7A1B29E1220}"/>
              </a:ext>
            </a:extLst>
          </p:cNvPr>
          <p:cNvCxnSpPr>
            <a:cxnSpLocks/>
          </p:cNvCxnSpPr>
          <p:nvPr/>
        </p:nvCxnSpPr>
        <p:spPr>
          <a:xfrm flipV="1">
            <a:off x="6096000" y="3808456"/>
            <a:ext cx="5695784" cy="2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F54B27-A673-485F-9B55-D98536F9C3A8}"/>
              </a:ext>
            </a:extLst>
          </p:cNvPr>
          <p:cNvSpPr txBox="1"/>
          <p:nvPr/>
        </p:nvSpPr>
        <p:spPr>
          <a:xfrm>
            <a:off x="9401938" y="3429000"/>
            <a:ext cx="2224784"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effectLst>
                  <a:outerShdw blurRad="12700" dist="38100" dir="2700000" algn="tl" rotWithShape="0">
                    <a:schemeClr val="bg1">
                      <a:lumMod val="50000"/>
                    </a:schemeClr>
                  </a:outerShdw>
                </a:effectLst>
              </a:defRPr>
            </a:lvl1pPr>
          </a:lstStyle>
          <a:p>
            <a:r>
              <a:rPr lang="en-US"/>
              <a:t>Well Curated </a:t>
            </a:r>
          </a:p>
          <a:p>
            <a:r>
              <a:rPr lang="en-US"/>
              <a:t>Pre-processed</a:t>
            </a:r>
          </a:p>
        </p:txBody>
      </p:sp>
      <p:cxnSp>
        <p:nvCxnSpPr>
          <p:cNvPr id="10" name="Straight Arrow Connector 9">
            <a:extLst>
              <a:ext uri="{FF2B5EF4-FFF2-40B4-BE49-F238E27FC236}">
                <a16:creationId xmlns:a16="http://schemas.microsoft.com/office/drawing/2014/main" id="{78687BCE-8619-4E8A-B707-D0DB3E30F76F}"/>
              </a:ext>
            </a:extLst>
          </p:cNvPr>
          <p:cNvCxnSpPr>
            <a:cxnSpLocks/>
          </p:cNvCxnSpPr>
          <p:nvPr/>
        </p:nvCxnSpPr>
        <p:spPr>
          <a:xfrm flipH="1">
            <a:off x="252248" y="3839234"/>
            <a:ext cx="527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E97B87-4F46-4104-88CA-8772E8C95C60}"/>
              </a:ext>
            </a:extLst>
          </p:cNvPr>
          <p:cNvCxnSpPr>
            <a:cxnSpLocks/>
          </p:cNvCxnSpPr>
          <p:nvPr/>
        </p:nvCxnSpPr>
        <p:spPr>
          <a:xfrm flipV="1">
            <a:off x="5772150" y="1296063"/>
            <a:ext cx="0" cy="2257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20BB47-6C1F-415E-AB5F-FE30CDFDF491}"/>
              </a:ext>
            </a:extLst>
          </p:cNvPr>
          <p:cNvCxnSpPr>
            <a:cxnSpLocks/>
          </p:cNvCxnSpPr>
          <p:nvPr/>
        </p:nvCxnSpPr>
        <p:spPr>
          <a:xfrm>
            <a:off x="5772150" y="4100081"/>
            <a:ext cx="0" cy="252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B21FCE-4F75-4388-BD20-646AB46EC51D}"/>
              </a:ext>
            </a:extLst>
          </p:cNvPr>
          <p:cNvSpPr txBox="1"/>
          <p:nvPr/>
        </p:nvSpPr>
        <p:spPr>
          <a:xfrm>
            <a:off x="4858181" y="1467764"/>
            <a:ext cx="1827938"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Interactive</a:t>
            </a:r>
          </a:p>
        </p:txBody>
      </p:sp>
      <p:sp>
        <p:nvSpPr>
          <p:cNvPr id="20" name="TextBox 19">
            <a:extLst>
              <a:ext uri="{FF2B5EF4-FFF2-40B4-BE49-F238E27FC236}">
                <a16:creationId xmlns:a16="http://schemas.microsoft.com/office/drawing/2014/main" id="{F08DDAF8-761A-4DD3-8F26-7091C6766693}"/>
              </a:ext>
            </a:extLst>
          </p:cNvPr>
          <p:cNvSpPr txBox="1"/>
          <p:nvPr/>
        </p:nvSpPr>
        <p:spPr>
          <a:xfrm>
            <a:off x="3592250" y="6057398"/>
            <a:ext cx="4657724"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Batch, long running queries, </a:t>
            </a:r>
            <a:br>
              <a:rPr lang="en-US"/>
            </a:br>
            <a:r>
              <a:rPr lang="en-US"/>
              <a:t>heavy duty model training</a:t>
            </a:r>
          </a:p>
        </p:txBody>
      </p:sp>
      <p:sp>
        <p:nvSpPr>
          <p:cNvPr id="21" name="Flowchart: Alternate Process 20">
            <a:extLst>
              <a:ext uri="{FF2B5EF4-FFF2-40B4-BE49-F238E27FC236}">
                <a16:creationId xmlns:a16="http://schemas.microsoft.com/office/drawing/2014/main" id="{40545329-6172-43DD-B3EA-1AD4265EEAFC}"/>
              </a:ext>
            </a:extLst>
          </p:cNvPr>
          <p:cNvSpPr/>
          <p:nvPr/>
        </p:nvSpPr>
        <p:spPr>
          <a:xfrm>
            <a:off x="2799108" y="4496332"/>
            <a:ext cx="4512985" cy="927544"/>
          </a:xfrm>
          <a:prstGeom prst="flowChartAlternateProcess">
            <a:avLst/>
          </a:prstGeom>
          <a:solidFill>
            <a:schemeClr val="accent1">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58187416-5439-303F-48A2-165DF84D0FE1}"/>
              </a:ext>
            </a:extLst>
          </p:cNvPr>
          <p:cNvSpPr>
            <a:spLocks noGrp="1"/>
          </p:cNvSpPr>
          <p:nvPr>
            <p:ph type="title"/>
          </p:nvPr>
        </p:nvSpPr>
        <p:spPr>
          <a:xfrm>
            <a:off x="252248" y="457200"/>
            <a:ext cx="11929916" cy="430887"/>
          </a:xfrm>
        </p:spPr>
        <p:txBody>
          <a:bodyPr>
            <a:normAutofit fontScale="90000"/>
          </a:bodyPr>
          <a:lstStyle/>
          <a:p>
            <a:r>
              <a:rPr lang="en-CA" sz="2800"/>
              <a:t>When to use Data explorer?</a:t>
            </a:r>
            <a:r>
              <a:rPr lang="en-US" sz="2800"/>
              <a:t> – </a:t>
            </a:r>
            <a:r>
              <a:rPr lang="en-US" sz="2800">
                <a:solidFill>
                  <a:schemeClr val="accent2"/>
                </a:solidFill>
              </a:rPr>
              <a:t>How does it fit in the intelligence platform?</a:t>
            </a:r>
            <a:endParaRPr lang="en-CA" sz="3200">
              <a:solidFill>
                <a:schemeClr val="accent2"/>
              </a:solidFill>
            </a:endParaRPr>
          </a:p>
        </p:txBody>
      </p:sp>
      <p:sp>
        <p:nvSpPr>
          <p:cNvPr id="9" name="TextBox 8">
            <a:extLst>
              <a:ext uri="{FF2B5EF4-FFF2-40B4-BE49-F238E27FC236}">
                <a16:creationId xmlns:a16="http://schemas.microsoft.com/office/drawing/2014/main" id="{602CD6E6-7B9E-4C67-9162-EE80F5DF994F}"/>
              </a:ext>
            </a:extLst>
          </p:cNvPr>
          <p:cNvSpPr txBox="1"/>
          <p:nvPr/>
        </p:nvSpPr>
        <p:spPr>
          <a:xfrm>
            <a:off x="524786" y="3608401"/>
            <a:ext cx="1405261"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defPPr>
              <a:defRPr lang="en-US"/>
            </a:defPPr>
            <a:lvl1pPr algn="ctr">
              <a:defRPr sz="2000" b="1">
                <a:ln w="9525">
                  <a:solidFill>
                    <a:schemeClr val="bg1"/>
                  </a:solidFill>
                  <a:prstDash val="solid"/>
                </a:ln>
                <a:solidFill>
                  <a:schemeClr val="lt1"/>
                </a:solidFill>
                <a:effectLst>
                  <a:outerShdw blurRad="12700" dist="38100" dir="2700000" algn="tl" rotWithShape="0">
                    <a:schemeClr val="bg1">
                      <a:lumMod val="50000"/>
                    </a:scheme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Raw Data</a:t>
            </a:r>
          </a:p>
        </p:txBody>
      </p:sp>
      <p:sp>
        <p:nvSpPr>
          <p:cNvPr id="33" name="Flowchart: Magnetic Disk 32">
            <a:extLst>
              <a:ext uri="{FF2B5EF4-FFF2-40B4-BE49-F238E27FC236}">
                <a16:creationId xmlns:a16="http://schemas.microsoft.com/office/drawing/2014/main" id="{B26620AF-4626-FC82-EC31-C275C7DFE09A}"/>
              </a:ext>
            </a:extLst>
          </p:cNvPr>
          <p:cNvSpPr/>
          <p:nvPr/>
        </p:nvSpPr>
        <p:spPr>
          <a:xfrm>
            <a:off x="2150136" y="1678447"/>
            <a:ext cx="2775614" cy="2127279"/>
          </a:xfrm>
          <a:prstGeom prst="flowChartMagneticDisk">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Kusto</a:t>
            </a:r>
          </a:p>
        </p:txBody>
      </p:sp>
      <p:pic>
        <p:nvPicPr>
          <p:cNvPr id="34" name="Picture 33" descr="Icon&#10;&#10;Description automatically generated">
            <a:extLst>
              <a:ext uri="{FF2B5EF4-FFF2-40B4-BE49-F238E27FC236}">
                <a16:creationId xmlns:a16="http://schemas.microsoft.com/office/drawing/2014/main" id="{B76CED9E-C1D5-2747-AE27-93826F8185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2472" y="3205712"/>
            <a:ext cx="464955" cy="244102"/>
          </a:xfrm>
          <a:prstGeom prst="rect">
            <a:avLst/>
          </a:prstGeom>
        </p:spPr>
      </p:pic>
      <p:sp>
        <p:nvSpPr>
          <p:cNvPr id="35" name="Flowchart: Magnetic Disk 34">
            <a:extLst>
              <a:ext uri="{FF2B5EF4-FFF2-40B4-BE49-F238E27FC236}">
                <a16:creationId xmlns:a16="http://schemas.microsoft.com/office/drawing/2014/main" id="{6EB1681E-8000-D3BA-0E90-EEC21FF3B459}"/>
              </a:ext>
            </a:extLst>
          </p:cNvPr>
          <p:cNvSpPr/>
          <p:nvPr/>
        </p:nvSpPr>
        <p:spPr>
          <a:xfrm>
            <a:off x="7510089" y="2130696"/>
            <a:ext cx="1327865" cy="2448938"/>
          </a:xfrm>
          <a:prstGeom prst="flowChartMagneticDisk">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SQL</a:t>
            </a:r>
          </a:p>
        </p:txBody>
      </p:sp>
      <p:pic>
        <p:nvPicPr>
          <p:cNvPr id="38" name="Picture 37" descr="A picture containing text, clipart&#10;&#10;Description automatically generated">
            <a:extLst>
              <a:ext uri="{FF2B5EF4-FFF2-40B4-BE49-F238E27FC236}">
                <a16:creationId xmlns:a16="http://schemas.microsoft.com/office/drawing/2014/main" id="{A09C71E4-EBDC-0AE2-03AF-388FC88EDE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1856" y="4687956"/>
            <a:ext cx="1270294" cy="480685"/>
          </a:xfrm>
          <a:prstGeom prst="rect">
            <a:avLst/>
          </a:prstGeom>
        </p:spPr>
      </p:pic>
      <p:sp>
        <p:nvSpPr>
          <p:cNvPr id="39" name="Rectangle 38">
            <a:extLst>
              <a:ext uri="{FF2B5EF4-FFF2-40B4-BE49-F238E27FC236}">
                <a16:creationId xmlns:a16="http://schemas.microsoft.com/office/drawing/2014/main" id="{5E26D7A4-3C0B-B8DF-C809-142743CC0C82}"/>
              </a:ext>
            </a:extLst>
          </p:cNvPr>
          <p:cNvSpPr/>
          <p:nvPr/>
        </p:nvSpPr>
        <p:spPr>
          <a:xfrm>
            <a:off x="405772" y="1206154"/>
            <a:ext cx="2393669" cy="584775"/>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Observational</a:t>
            </a:r>
            <a:r>
              <a:rPr lang="en-US" sz="3200" b="1" cap="none" spc="50">
                <a:ln w="0"/>
                <a:effectLst>
                  <a:innerShdw blurRad="63500" dist="50800" dir="13500000">
                    <a:srgbClr val="000000">
                      <a:alpha val="50000"/>
                    </a:srgbClr>
                  </a:innerShdw>
                </a:effectLst>
              </a:rPr>
              <a:t> </a:t>
            </a:r>
            <a:r>
              <a:rPr lang="en-US" sz="1600" b="1" cap="none" spc="50">
                <a:ln w="0"/>
                <a:effectLst>
                  <a:innerShdw blurRad="63500" dist="50800" dir="13500000">
                    <a:srgbClr val="000000">
                      <a:alpha val="50000"/>
                    </a:srgbClr>
                  </a:innerShdw>
                </a:effectLst>
              </a:rPr>
              <a:t>Analytics</a:t>
            </a:r>
            <a:endParaRPr lang="en-US" sz="3200" b="1" cap="none" spc="50">
              <a:ln w="0"/>
              <a:effectLst>
                <a:innerShdw blurRad="63500" dist="50800" dir="13500000">
                  <a:srgbClr val="000000">
                    <a:alpha val="50000"/>
                  </a:srgbClr>
                </a:innerShdw>
              </a:effectLst>
            </a:endParaRPr>
          </a:p>
        </p:txBody>
      </p:sp>
      <p:sp>
        <p:nvSpPr>
          <p:cNvPr id="40" name="Rectangle 39">
            <a:extLst>
              <a:ext uri="{FF2B5EF4-FFF2-40B4-BE49-F238E27FC236}">
                <a16:creationId xmlns:a16="http://schemas.microsoft.com/office/drawing/2014/main" id="{C38CB92F-CABD-1BCE-DF8D-8F9C97B8CB8B}"/>
              </a:ext>
            </a:extLst>
          </p:cNvPr>
          <p:cNvSpPr/>
          <p:nvPr/>
        </p:nvSpPr>
        <p:spPr>
          <a:xfrm>
            <a:off x="524786" y="6118954"/>
            <a:ext cx="1806906"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Machine Learning</a:t>
            </a:r>
            <a:endParaRPr lang="en-US" sz="3200" b="1" cap="none" spc="50">
              <a:ln w="0"/>
              <a:effectLst>
                <a:innerShdw blurRad="63500" dist="50800" dir="13500000">
                  <a:srgbClr val="000000">
                    <a:alpha val="50000"/>
                  </a:srgbClr>
                </a:innerShdw>
              </a:effectLst>
            </a:endParaRPr>
          </a:p>
        </p:txBody>
      </p:sp>
      <p:sp>
        <p:nvSpPr>
          <p:cNvPr id="41" name="Rectangle 40">
            <a:extLst>
              <a:ext uri="{FF2B5EF4-FFF2-40B4-BE49-F238E27FC236}">
                <a16:creationId xmlns:a16="http://schemas.microsoft.com/office/drawing/2014/main" id="{D08EE0B3-0EA5-5566-2D17-33F5EB675A75}"/>
              </a:ext>
            </a:extLst>
          </p:cNvPr>
          <p:cNvSpPr/>
          <p:nvPr/>
        </p:nvSpPr>
        <p:spPr>
          <a:xfrm>
            <a:off x="10938738" y="6118954"/>
            <a:ext cx="490840"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ETL</a:t>
            </a:r>
            <a:endParaRPr lang="en-US" sz="3200" b="1" cap="none" spc="50">
              <a:ln w="0"/>
              <a:effectLst>
                <a:innerShdw blurRad="63500" dist="50800" dir="13500000">
                  <a:srgbClr val="000000">
                    <a:alpha val="50000"/>
                  </a:srgbClr>
                </a:innerShdw>
              </a:effectLst>
            </a:endParaRPr>
          </a:p>
        </p:txBody>
      </p:sp>
      <p:sp>
        <p:nvSpPr>
          <p:cNvPr id="42" name="Rectangle 41">
            <a:extLst>
              <a:ext uri="{FF2B5EF4-FFF2-40B4-BE49-F238E27FC236}">
                <a16:creationId xmlns:a16="http://schemas.microsoft.com/office/drawing/2014/main" id="{0635A099-E9E8-3F4C-E6BC-9F0657F24632}"/>
              </a:ext>
            </a:extLst>
          </p:cNvPr>
          <p:cNvSpPr/>
          <p:nvPr/>
        </p:nvSpPr>
        <p:spPr>
          <a:xfrm>
            <a:off x="9658828" y="1441515"/>
            <a:ext cx="1857368" cy="338554"/>
          </a:xfrm>
          <a:prstGeom prst="rect">
            <a:avLst/>
          </a:prstGeom>
          <a:noFill/>
        </p:spPr>
        <p:txBody>
          <a:bodyPr wrap="none" lIns="91440" tIns="45720" rIns="91440" bIns="45720">
            <a:spAutoFit/>
          </a:bodyPr>
          <a:lstStyle/>
          <a:p>
            <a:pPr algn="ctr"/>
            <a:r>
              <a:rPr lang="en-US" sz="1600" b="1" cap="none" spc="50">
                <a:ln w="0"/>
                <a:effectLst>
                  <a:innerShdw blurRad="63500" dist="50800" dir="13500000">
                    <a:srgbClr val="000000">
                      <a:alpha val="50000"/>
                    </a:srgbClr>
                  </a:innerShdw>
                </a:effectLst>
              </a:rPr>
              <a:t>Data Warehousing</a:t>
            </a:r>
            <a:endParaRPr lang="en-US" sz="3200" b="1" cap="none" spc="50">
              <a:ln w="0"/>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7432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1" grpId="0" animBg="1"/>
      <p:bldP spid="9" grpId="0" animBg="1"/>
      <p:bldP spid="33" grpId="0" animBg="1"/>
      <p:bldP spid="35" grpId="0" animBg="1"/>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09E2C-1AF7-4A75-AC0E-C1DD966449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134" y="784483"/>
            <a:ext cx="9070461" cy="5215764"/>
          </a:xfrm>
          <a:prstGeom prst="rect">
            <a:avLst/>
          </a:prstGeom>
        </p:spPr>
      </p:pic>
      <p:sp>
        <p:nvSpPr>
          <p:cNvPr id="9" name="Rectangle 8">
            <a:extLst>
              <a:ext uri="{FF2B5EF4-FFF2-40B4-BE49-F238E27FC236}">
                <a16:creationId xmlns:a16="http://schemas.microsoft.com/office/drawing/2014/main" id="{C959347B-BE7E-4A03-9DFA-E9355494F5ED}"/>
              </a:ext>
            </a:extLst>
          </p:cNvPr>
          <p:cNvSpPr/>
          <p:nvPr/>
        </p:nvSpPr>
        <p:spPr bwMode="auto">
          <a:xfrm>
            <a:off x="6873495" y="5164661"/>
            <a:ext cx="1866900" cy="571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54ED625-9608-406C-AFA8-8DF867DCAF07}"/>
              </a:ext>
            </a:extLst>
          </p:cNvPr>
          <p:cNvSpPr/>
          <p:nvPr/>
        </p:nvSpPr>
        <p:spPr bwMode="auto">
          <a:xfrm>
            <a:off x="1536834" y="3163765"/>
            <a:ext cx="1882261"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912D98D0-A3E5-8637-5038-8D29A5D4CBBE}"/>
              </a:ext>
            </a:extLst>
          </p:cNvPr>
          <p:cNvSpPr txBox="1"/>
          <p:nvPr/>
        </p:nvSpPr>
        <p:spPr>
          <a:xfrm>
            <a:off x="4687765" y="1963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https://aka.ms/adx.free</a:t>
            </a:r>
            <a:r>
              <a:rPr lang="en-US"/>
              <a:t>  </a:t>
            </a:r>
          </a:p>
        </p:txBody>
      </p:sp>
    </p:spTree>
    <p:extLst>
      <p:ext uri="{BB962C8B-B14F-4D97-AF65-F5344CB8AC3E}">
        <p14:creationId xmlns:p14="http://schemas.microsoft.com/office/powerpoint/2010/main" val="358181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E4EEA-68C6-4788-B3C5-4071C1604BE3}"/>
              </a:ext>
            </a:extLst>
          </p:cNvPr>
          <p:cNvSpPr>
            <a:spLocks noGrp="1"/>
          </p:cNvSpPr>
          <p:nvPr>
            <p:ph type="title"/>
          </p:nvPr>
        </p:nvSpPr>
        <p:spPr>
          <a:xfrm>
            <a:off x="417574" y="325437"/>
            <a:ext cx="10515600" cy="1133693"/>
          </a:xfrm>
        </p:spPr>
        <p:txBody>
          <a:bodyPr vert="horz" lIns="91440" tIns="45720" rIns="91440" bIns="45720" rtlCol="0" anchor="ctr">
            <a:normAutofit/>
          </a:bodyPr>
          <a:lstStyle/>
          <a:p>
            <a:r>
              <a:rPr lang="en-US" sz="4800" kern="1200">
                <a:solidFill>
                  <a:srgbClr val="00B0F0"/>
                </a:solidFill>
                <a:latin typeface="+mj-lt"/>
                <a:ea typeface="+mj-ea"/>
                <a:cs typeface="+mj-cs"/>
              </a:rPr>
              <a:t>Personal cluster details</a:t>
            </a:r>
          </a:p>
        </p:txBody>
      </p:sp>
      <p:graphicFrame>
        <p:nvGraphicFramePr>
          <p:cNvPr id="6" name="Content Placeholder 2">
            <a:extLst>
              <a:ext uri="{FF2B5EF4-FFF2-40B4-BE49-F238E27FC236}">
                <a16:creationId xmlns:a16="http://schemas.microsoft.com/office/drawing/2014/main" id="{23832276-BEDF-40A2-BB90-4E230A535A61}"/>
              </a:ext>
            </a:extLst>
          </p:cNvPr>
          <p:cNvGraphicFramePr>
            <a:graphicFrameLocks/>
          </p:cNvGraphicFramePr>
          <p:nvPr>
            <p:extLst>
              <p:ext uri="{D42A27DB-BD31-4B8C-83A1-F6EECF244321}">
                <p14:modId xmlns:p14="http://schemas.microsoft.com/office/powerpoint/2010/main" val="1541123077"/>
              </p:ext>
            </p:extLst>
          </p:nvPr>
        </p:nvGraphicFramePr>
        <p:xfrm>
          <a:off x="417574" y="1600200"/>
          <a:ext cx="11353801" cy="493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029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6740" y="618330"/>
            <a:ext cx="11018520" cy="804066"/>
          </a:xfrm>
        </p:spPr>
        <p:txBody>
          <a:bodyPr/>
          <a:lstStyle/>
          <a:p>
            <a:r>
              <a:rPr lang="en-US" sz="4000">
                <a:solidFill>
                  <a:srgbClr val="00B0F0"/>
                </a:solidFill>
                <a:cs typeface="Segoe UI"/>
              </a:rPr>
              <a:t>ADX Web UI One-Click (wizard)</a:t>
            </a:r>
            <a:br>
              <a:rPr lang="en-US" sz="4000">
                <a:solidFill>
                  <a:srgbClr val="00B0F0"/>
                </a:solidFill>
              </a:rPr>
            </a:br>
            <a:endParaRPr lang="en-US">
              <a:solidFill>
                <a:srgbClr val="00B0F0"/>
              </a:solidFill>
            </a:endParaRP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413215" y="1926718"/>
            <a:ext cx="5466969" cy="3601512"/>
          </a:xfrm>
        </p:spPr>
        <p:txBody>
          <a:bodyPr vert="horz" lIns="0" tIns="45720" rIns="91440" bIns="45720" rtlCol="0" anchor="t">
            <a:noAutofit/>
          </a:bodyPr>
          <a:lstStyle/>
          <a:p>
            <a:pPr marL="349250" indent="-349250">
              <a:buFont typeface="+mj-lt"/>
              <a:buAutoNum type="arabicPeriod"/>
            </a:pPr>
            <a:r>
              <a:rPr lang="en-US" sz="1600">
                <a:cs typeface="Segoe UI"/>
              </a:rPr>
              <a:t>Get data from Azure Data Lake, Blob, Event Hub, or local file</a:t>
            </a:r>
            <a:br>
              <a:rPr lang="en-US" sz="1600">
                <a:cs typeface="Segoe UI"/>
              </a:rPr>
            </a:br>
            <a:endParaRPr lang="en-US" sz="1600">
              <a:cs typeface="Segoe UI"/>
            </a:endParaRPr>
          </a:p>
          <a:p>
            <a:pPr marL="349250" indent="-349250">
              <a:buFont typeface="+mj-lt"/>
              <a:buAutoNum type="arabicPeriod"/>
            </a:pPr>
            <a:r>
              <a:rPr lang="en-US" sz="1600">
                <a:cs typeface="Segoe UI"/>
              </a:rPr>
              <a:t>Infer the schema automatically from source </a:t>
            </a:r>
            <a:br>
              <a:rPr lang="en-US" sz="1600">
                <a:cs typeface="Segoe UI"/>
              </a:rPr>
            </a:br>
            <a:endParaRPr lang="en-US" sz="1600">
              <a:cs typeface="Segoe UI"/>
            </a:endParaRPr>
          </a:p>
          <a:p>
            <a:pPr marL="349250" indent="-349250">
              <a:buAutoNum type="arabicPeriod"/>
            </a:pPr>
            <a:r>
              <a:rPr lang="en-US" sz="1600">
                <a:cs typeface="Segoe UI"/>
              </a:rPr>
              <a:t>Create table and mapping </a:t>
            </a:r>
            <a:r>
              <a:rPr lang="en-US" sz="1600">
                <a:ea typeface="+mn-lt"/>
                <a:cs typeface="+mn-lt"/>
              </a:rPr>
              <a:t>automatically from source </a:t>
            </a:r>
            <a:br>
              <a:rPr lang="en-US" sz="1600">
                <a:ea typeface="+mn-lt"/>
                <a:cs typeface="+mn-lt"/>
              </a:rPr>
            </a:br>
            <a:endParaRPr lang="en-US" sz="1600"/>
          </a:p>
          <a:p>
            <a:pPr marL="349250" indent="-349250">
              <a:buAutoNum type="arabicPeriod"/>
            </a:pPr>
            <a:r>
              <a:rPr lang="en-US" sz="1600">
                <a:cs typeface="Segoe UI"/>
              </a:rPr>
              <a:t>Generate custom code to start ADX project with one of the supported SDKs</a:t>
            </a:r>
            <a:br>
              <a:rPr lang="en-US" sz="1600">
                <a:cs typeface="Segoe UI"/>
              </a:rPr>
            </a:br>
            <a:endParaRPr lang="en-US" sz="1600">
              <a:cs typeface="Segoe UI"/>
            </a:endParaRPr>
          </a:p>
          <a:p>
            <a:pPr marL="349250" indent="-349250">
              <a:buAutoNum type="arabicPeriod"/>
            </a:pPr>
            <a:r>
              <a:rPr lang="en-US" sz="1600">
                <a:cs typeface="Segoe UI"/>
              </a:rPr>
              <a:t>Manage data-policies (e.g. retention,  batching policies, streaming)</a:t>
            </a:r>
            <a:br>
              <a:rPr lang="en-US" sz="1600">
                <a:cs typeface="Segoe UI"/>
              </a:rPr>
            </a:br>
            <a:endParaRPr lang="en-US" sz="2400"/>
          </a:p>
          <a:p>
            <a:pPr marL="349250" indent="-349250">
              <a:buAutoNum type="arabicPeriod"/>
            </a:pPr>
            <a:r>
              <a:rPr lang="en-US" sz="1600">
                <a:cs typeface="Segoe UI"/>
              </a:rPr>
              <a:t>Ingest one-time data or create connection for continuous data ingestion</a:t>
            </a:r>
            <a:endParaRPr lang="en-US" sz="2400"/>
          </a:p>
          <a:p>
            <a:pPr marL="685800" lvl="1" indent="-336550">
              <a:buFont typeface="Arial" panose="020B0604020202020204" pitchFamily="34" charset="0"/>
              <a:buChar char="•"/>
            </a:pPr>
            <a:r>
              <a:rPr lang="en-US" sz="1400">
                <a:cs typeface="Calibri" panose="020F0502020204030204"/>
              </a:rPr>
              <a:t>Continuous (EventHub/</a:t>
            </a:r>
            <a:r>
              <a:rPr lang="en-US" sz="1400" err="1">
                <a:cs typeface="Calibri" panose="020F0502020204030204"/>
              </a:rPr>
              <a:t>EventGrid</a:t>
            </a:r>
            <a:r>
              <a:rPr lang="en-US" sz="1400">
                <a:cs typeface="Calibri" panose="020F0502020204030204"/>
              </a:rPr>
              <a:t>), one time or backfill (</a:t>
            </a:r>
            <a:r>
              <a:rPr lang="en-US" sz="1400" err="1">
                <a:cs typeface="Calibri" panose="020F0502020204030204"/>
              </a:rPr>
              <a:t>LightIngest</a:t>
            </a:r>
            <a:r>
              <a:rPr lang="en-US" sz="1400">
                <a:cs typeface="Calibri" panose="020F0502020204030204"/>
              </a:rPr>
              <a:t>)</a:t>
            </a:r>
            <a:endParaRPr lang="en-US">
              <a:cs typeface="Segoe UI"/>
            </a:endParaRPr>
          </a:p>
        </p:txBody>
      </p:sp>
      <p:sp>
        <p:nvSpPr>
          <p:cNvPr id="43" name="TextBox 42">
            <a:extLst>
              <a:ext uri="{FF2B5EF4-FFF2-40B4-BE49-F238E27FC236}">
                <a16:creationId xmlns:a16="http://schemas.microsoft.com/office/drawing/2014/main" id="{3BBA8561-F04F-443E-9AA4-9B64A42D993D}"/>
              </a:ext>
            </a:extLst>
          </p:cNvPr>
          <p:cNvSpPr txBox="1"/>
          <p:nvPr/>
        </p:nvSpPr>
        <p:spPr>
          <a:xfrm>
            <a:off x="8755937" y="2317997"/>
            <a:ext cx="2199773" cy="215444"/>
          </a:xfrm>
          <a:prstGeom prst="rect">
            <a:avLst/>
          </a:prstGeom>
          <a:noFill/>
        </p:spPr>
        <p:txBody>
          <a:bodyPr wrap="square" lIns="0" tIns="0" rIns="0" bIns="0" rtlCol="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ADX Web UI</a:t>
            </a:r>
          </a:p>
        </p:txBody>
      </p:sp>
      <p:pic>
        <p:nvPicPr>
          <p:cNvPr id="10" name="Picture 9">
            <a:extLst>
              <a:ext uri="{FF2B5EF4-FFF2-40B4-BE49-F238E27FC236}">
                <a16:creationId xmlns:a16="http://schemas.microsoft.com/office/drawing/2014/main" id="{2B3EEABB-721E-5163-7212-68F5112B8F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0185" y="2745173"/>
            <a:ext cx="6311815" cy="2152520"/>
          </a:xfrm>
          <a:prstGeom prst="rect">
            <a:avLst/>
          </a:prstGeom>
        </p:spPr>
      </p:pic>
    </p:spTree>
    <p:extLst>
      <p:ext uri="{BB962C8B-B14F-4D97-AF65-F5344CB8AC3E}">
        <p14:creationId xmlns:p14="http://schemas.microsoft.com/office/powerpoint/2010/main" val="681282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1C1-C1DB-F0FF-CF06-F15B4C5756CB}"/>
              </a:ext>
            </a:extLst>
          </p:cNvPr>
          <p:cNvSpPr>
            <a:spLocks noGrp="1"/>
          </p:cNvSpPr>
          <p:nvPr>
            <p:ph type="title"/>
          </p:nvPr>
        </p:nvSpPr>
        <p:spPr>
          <a:xfrm>
            <a:off x="588263" y="457200"/>
            <a:ext cx="11018520" cy="553998"/>
          </a:xfrm>
        </p:spPr>
        <p:txBody>
          <a:bodyPr/>
          <a:lstStyle/>
          <a:p>
            <a:r>
              <a:rPr lang="en-US">
                <a:solidFill>
                  <a:schemeClr val="accent2"/>
                </a:solidFill>
              </a:rPr>
              <a:t>What is a Kusto query?</a:t>
            </a:r>
            <a:endParaRPr lang="en-IL">
              <a:solidFill>
                <a:schemeClr val="accent2"/>
              </a:solidFill>
            </a:endParaRPr>
          </a:p>
        </p:txBody>
      </p:sp>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44520" y="934998"/>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11BBA01-7F9B-768B-B19E-070863FD949B}"/>
              </a:ext>
            </a:extLst>
          </p:cNvPr>
          <p:cNvSpPr>
            <a:spLocks noChangeArrowheads="1"/>
          </p:cNvSpPr>
          <p:nvPr/>
        </p:nvSpPr>
        <p:spPr bwMode="auto">
          <a:xfrm>
            <a:off x="402772" y="1101173"/>
            <a:ext cx="5045528"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IL" sz="1600">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Statements</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 are sequenced by a pipe (</a:t>
            </a:r>
            <a:r>
              <a:rPr kumimoji="0" lang="en-IL" altLang="en-IL" sz="1050" b="0" i="0" u="none" strike="noStrike" cap="none" normalizeH="0" baseline="0">
                <a:ln>
                  <a:noFill/>
                </a:ln>
                <a:effectLst/>
                <a:latin typeface="SFMono-Regular"/>
                <a:cs typeface="Segoe UI" panose="020B0502040204020203" pitchFamily="34" charset="0"/>
              </a:rPr>
              <a:t>|</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r>
              <a:rPr kumimoji="0" lang="en-IL" altLang="en-IL" sz="1600" b="1" i="0" u="none" strike="noStrike" cap="none" normalizeH="0" baseline="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The data is filtered</a:t>
            </a:r>
            <a: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t>/</a:t>
            </a: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manipulated at each step and then fed into the following step.</a:t>
            </a:r>
            <a:br>
              <a:rPr lang="en-US" altLang="en-IL" sz="1600">
                <a:latin typeface="Segoe UI" panose="020B0502040204020203" pitchFamily="34" charset="0"/>
                <a:cs typeface="Segoe UI" panose="020B0502040204020203" pitchFamily="34" charset="0"/>
              </a:rPr>
            </a:b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It's like a funnel, where you start out with an entire data table. </a:t>
            </a:r>
            <a:br>
              <a:rPr kumimoji="0" lang="en-US" altLang="en-IL" sz="1600"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600" b="0" i="0" u="none" strike="noStrike" cap="none" normalizeH="0" baseline="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sz="1600" b="0" i="0" u="none" strike="noStrike" cap="none" normalizeH="0" baseline="0">
              <a:ln>
                <a:noFill/>
              </a:ln>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721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4D82A-834F-08D7-4A4A-1233DFB33F71}"/>
              </a:ext>
            </a:extLst>
          </p:cNvPr>
          <p:cNvSpPr>
            <a:spLocks noGrp="1"/>
          </p:cNvSpPr>
          <p:nvPr>
            <p:ph type="title" idx="4294967295"/>
          </p:nvPr>
        </p:nvSpPr>
        <p:spPr>
          <a:xfrm>
            <a:off x="297179" y="385812"/>
            <a:ext cx="4935221" cy="1383528"/>
          </a:xfrm>
          <a:prstGeom prst="rect">
            <a:avLst/>
          </a:prstGeom>
          <a:noFill/>
          <a:ln w="6350">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t>KQL </a:t>
            </a:r>
            <a:b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br>
            <a:r>
              <a:rPr kumimoji="0" lang="en-US" sz="4400" b="0" i="0" u="none" strike="noStrike" kern="1200" cap="none" spc="0" normalizeH="0" baseline="0" noProof="0">
                <a:ln w="0"/>
                <a:solidFill>
                  <a:srgbClr val="00B0F0"/>
                </a:solidFill>
                <a:effectLst>
                  <a:outerShdw blurRad="38100" dist="25400" dir="5400000" algn="ctr" rotWithShape="0">
                    <a:srgbClr val="6E747A">
                      <a:alpha val="43000"/>
                    </a:srgbClr>
                  </a:outerShdw>
                </a:effectLst>
                <a:uLnTx/>
                <a:uFillTx/>
                <a:latin typeface="+mj-lt"/>
                <a:ea typeface="+mj-ea"/>
                <a:cs typeface="+mj-cs"/>
              </a:rPr>
              <a:t>Concepts</a:t>
            </a:r>
          </a:p>
        </p:txBody>
      </p:sp>
      <p:graphicFrame>
        <p:nvGraphicFramePr>
          <p:cNvPr id="4" name="Content Placeholder 2">
            <a:extLst>
              <a:ext uri="{FF2B5EF4-FFF2-40B4-BE49-F238E27FC236}">
                <a16:creationId xmlns:a16="http://schemas.microsoft.com/office/drawing/2014/main" id="{7166FA97-078D-518A-60A3-616D28585203}"/>
              </a:ext>
            </a:extLst>
          </p:cNvPr>
          <p:cNvGraphicFramePr>
            <a:graphicFrameLocks noGrp="1"/>
          </p:cNvGraphicFramePr>
          <p:nvPr>
            <p:extLst>
              <p:ext uri="{D42A27DB-BD31-4B8C-83A1-F6EECF244321}">
                <p14:modId xmlns:p14="http://schemas.microsoft.com/office/powerpoint/2010/main" val="1920552961"/>
              </p:ext>
            </p:extLst>
          </p:nvPr>
        </p:nvGraphicFramePr>
        <p:xfrm>
          <a:off x="3603818" y="576312"/>
          <a:ext cx="7788082" cy="520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95463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6C0C-2EEA-4F14-B27A-999EC5B017C3}"/>
              </a:ext>
            </a:extLst>
          </p:cNvPr>
          <p:cNvSpPr>
            <a:spLocks noGrp="1"/>
          </p:cNvSpPr>
          <p:nvPr>
            <p:ph type="title"/>
          </p:nvPr>
        </p:nvSpPr>
        <p:spPr>
          <a:xfrm>
            <a:off x="185057" y="749300"/>
            <a:ext cx="5263243" cy="867675"/>
          </a:xfrm>
          <a:ln w="6350">
            <a:noFill/>
          </a:ln>
        </p:spPr>
        <p:txBody>
          <a:bodyPr vert="horz" lIns="91440" tIns="45720" rIns="91440" bIns="45720" rtlCol="0" anchor="t">
            <a:normAutofit fontScale="90000"/>
          </a:bodyPr>
          <a:lstStyle/>
          <a:p>
            <a:r>
              <a:rPr lang="en-US" sz="4000">
                <a:solidFill>
                  <a:srgbClr val="00B0F0"/>
                </a:solidFill>
              </a:rPr>
              <a:t>KQL  </a:t>
            </a:r>
            <a:br>
              <a:rPr lang="en-US" sz="4000">
                <a:solidFill>
                  <a:srgbClr val="00B0F0"/>
                </a:solidFill>
              </a:rPr>
            </a:br>
            <a:r>
              <a:rPr lang="en-US" sz="3600">
                <a:solidFill>
                  <a:srgbClr val="00B0F0"/>
                </a:solidFill>
              </a:rPr>
              <a:t>Basic operators for data exploration</a:t>
            </a:r>
            <a:endParaRPr lang="en-US" sz="4000">
              <a:solidFill>
                <a:srgbClr val="00B0F0"/>
              </a:solidFill>
            </a:endParaRPr>
          </a:p>
        </p:txBody>
      </p:sp>
      <p:graphicFrame>
        <p:nvGraphicFramePr>
          <p:cNvPr id="5" name="Content Placeholder 2">
            <a:extLst>
              <a:ext uri="{FF2B5EF4-FFF2-40B4-BE49-F238E27FC236}">
                <a16:creationId xmlns:a16="http://schemas.microsoft.com/office/drawing/2014/main" id="{6A94352B-4C6C-478E-B1F3-62CCB103BF1E}"/>
              </a:ext>
            </a:extLst>
          </p:cNvPr>
          <p:cNvGraphicFramePr>
            <a:graphicFrameLocks noGrp="1"/>
          </p:cNvGraphicFramePr>
          <p:nvPr>
            <p:ph idx="1"/>
            <p:extLst>
              <p:ext uri="{D42A27DB-BD31-4B8C-83A1-F6EECF244321}">
                <p14:modId xmlns:p14="http://schemas.microsoft.com/office/powerpoint/2010/main" val="3889166763"/>
              </p:ext>
            </p:extLst>
          </p:nvPr>
        </p:nvGraphicFramePr>
        <p:xfrm>
          <a:off x="4722832" y="749300"/>
          <a:ext cx="6906491"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854759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AEBB-029E-E6BF-949E-220AFB53C1EC}"/>
              </a:ext>
            </a:extLst>
          </p:cNvPr>
          <p:cNvSpPr>
            <a:spLocks noGrp="1"/>
          </p:cNvSpPr>
          <p:nvPr>
            <p:ph type="title"/>
          </p:nvPr>
        </p:nvSpPr>
        <p:spPr/>
        <p:txBody>
          <a:bodyPr/>
          <a:lstStyle/>
          <a:p>
            <a:r>
              <a:rPr lang="en-US">
                <a:solidFill>
                  <a:srgbClr val="00B0F0"/>
                </a:solidFill>
              </a:rPr>
              <a:t>SQL to KQL</a:t>
            </a:r>
          </a:p>
        </p:txBody>
      </p:sp>
      <p:sp>
        <p:nvSpPr>
          <p:cNvPr id="3" name="Content Placeholder 2">
            <a:extLst>
              <a:ext uri="{FF2B5EF4-FFF2-40B4-BE49-F238E27FC236}">
                <a16:creationId xmlns:a16="http://schemas.microsoft.com/office/drawing/2014/main" id="{97989C52-DE67-A671-7F29-A13DB2FD7A9A}"/>
              </a:ext>
            </a:extLst>
          </p:cNvPr>
          <p:cNvSpPr>
            <a:spLocks noGrp="1"/>
          </p:cNvSpPr>
          <p:nvPr>
            <p:ph idx="1"/>
          </p:nvPr>
        </p:nvSpPr>
        <p:spPr/>
        <p:txBody>
          <a:bodyPr/>
          <a:lstStyle/>
          <a:p>
            <a:r>
              <a:rPr lang="en-US"/>
              <a:t>Try the ‘EXPLAIN’ operator as follows </a:t>
            </a:r>
          </a:p>
          <a:p>
            <a:pPr marL="0" indent="0">
              <a:buNone/>
            </a:pPr>
            <a:r>
              <a:rPr lang="en-US"/>
              <a:t>EXPLAIN SELECT COUNT_BIG(*) as C FROM </a:t>
            </a:r>
            <a:r>
              <a:rPr lang="en-US" err="1"/>
              <a:t>LogisticsTelemetry</a:t>
            </a:r>
            <a:endParaRPr lang="en-US"/>
          </a:p>
          <a:p>
            <a:pPr marL="0" indent="0">
              <a:buNone/>
            </a:pPr>
            <a:endParaRPr lang="en-US"/>
          </a:p>
          <a:p>
            <a:r>
              <a:rPr lang="en-US"/>
              <a:t>Use </a:t>
            </a:r>
            <a:r>
              <a:rPr lang="en-US">
                <a:hlinkClick r:id="rId2"/>
              </a:rPr>
              <a:t>SQL to KQL Cheat Sheet</a:t>
            </a:r>
            <a:endParaRPr lang="en-US"/>
          </a:p>
          <a:p>
            <a:endParaRPr lang="en-US"/>
          </a:p>
          <a:p>
            <a:r>
              <a:rPr lang="en-US"/>
              <a:t>Growth mindset 😇</a:t>
            </a:r>
          </a:p>
          <a:p>
            <a:pPr marL="0" indent="0">
              <a:buNone/>
            </a:pPr>
            <a:endParaRPr lang="en-US"/>
          </a:p>
        </p:txBody>
      </p:sp>
    </p:spTree>
    <p:extLst>
      <p:ext uri="{BB962C8B-B14F-4D97-AF65-F5344CB8AC3E}">
        <p14:creationId xmlns:p14="http://schemas.microsoft.com/office/powerpoint/2010/main" val="228026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Schema</a:t>
            </a:r>
            <a:endPar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1120640"/>
            <a:ext cx="6799384" cy="5909310"/>
          </a:xfrm>
          <a:prstGeom prst="rect">
            <a:avLst/>
          </a:prstGeom>
          <a:noFill/>
        </p:spPr>
        <p:txBody>
          <a:bodyPr wrap="square" lIns="91440" tIns="45720" rIns="91440" bIns="45720" anchor="t">
            <a:spAutoFit/>
          </a:bodyPr>
          <a:lstStyle/>
          <a:p>
            <a:r>
              <a:rPr lang="en-US" sz="2800"/>
              <a:t>Schema is</a:t>
            </a:r>
          </a:p>
          <a:p>
            <a:pPr lvl="1"/>
            <a:r>
              <a:rPr lang="en-US" sz="2400"/>
              <a:t>Relational, Lightweight, Dynamic </a:t>
            </a:r>
          </a:p>
          <a:p>
            <a:r>
              <a:rPr lang="en-US" sz="2800"/>
              <a:t>Databases</a:t>
            </a:r>
          </a:p>
          <a:p>
            <a:pPr lvl="1"/>
            <a:r>
              <a:rPr lang="en-US" sz="2400"/>
              <a:t>Authorization boundary</a:t>
            </a:r>
          </a:p>
          <a:p>
            <a:pPr lvl="1"/>
            <a:r>
              <a:rPr lang="en-US" sz="2400"/>
              <a:t>Transaction boundary</a:t>
            </a:r>
          </a:p>
          <a:p>
            <a:pPr lvl="1"/>
            <a:r>
              <a:rPr lang="en-US" sz="2400"/>
              <a:t>But not query boundary!</a:t>
            </a:r>
          </a:p>
          <a:p>
            <a:pPr lvl="2"/>
            <a:r>
              <a:rPr lang="en-US" sz="1800"/>
              <a:t>Supporting cross-database and cross-cluster queries</a:t>
            </a:r>
          </a:p>
          <a:p>
            <a:r>
              <a:rPr lang="en-US" sz="2800"/>
              <a:t>Tables</a:t>
            </a:r>
          </a:p>
          <a:p>
            <a:pPr lvl="1"/>
            <a:r>
              <a:rPr lang="en-US" sz="2400"/>
              <a:t>Rectangular</a:t>
            </a:r>
          </a:p>
          <a:p>
            <a:r>
              <a:rPr lang="en-US" sz="2800"/>
              <a:t>Columns</a:t>
            </a:r>
          </a:p>
          <a:p>
            <a:pPr lvl="1"/>
            <a:r>
              <a:rPr lang="en-US" sz="2400"/>
              <a:t>Supported types: </a:t>
            </a:r>
            <a:r>
              <a:rPr lang="en-US" sz="2400" err="1"/>
              <a:t>boolean</a:t>
            </a:r>
            <a:r>
              <a:rPr lang="en-US" sz="2400"/>
              <a:t>, integer, real, decimal, dates, timespan, string, dynamic (JSON)</a:t>
            </a:r>
            <a:endParaRPr lang="en-US" sz="2400">
              <a:cs typeface="Segoe UI"/>
            </a:endParaRPr>
          </a:p>
          <a:p>
            <a:r>
              <a:rPr lang="en-US" sz="2800"/>
              <a:t>Stored functions (views)</a:t>
            </a:r>
          </a:p>
          <a:p>
            <a:r>
              <a:rPr lang="en-US" sz="2800">
                <a:cs typeface="Segoe UI"/>
              </a:rPr>
              <a:t>Materialized views</a:t>
            </a:r>
          </a:p>
        </p:txBody>
      </p:sp>
      <p:pic>
        <p:nvPicPr>
          <p:cNvPr id="5" name="Picture 4">
            <a:extLst>
              <a:ext uri="{FF2B5EF4-FFF2-40B4-BE49-F238E27FC236}">
                <a16:creationId xmlns:a16="http://schemas.microsoft.com/office/drawing/2014/main" id="{DA907159-8ED1-4032-A668-36BEA83C32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6144" y="1120640"/>
            <a:ext cx="2745328" cy="4900180"/>
          </a:xfrm>
          <a:prstGeom prst="rect">
            <a:avLst/>
          </a:prstGeom>
        </p:spPr>
      </p:pic>
    </p:spTree>
    <p:extLst>
      <p:ext uri="{BB962C8B-B14F-4D97-AF65-F5344CB8AC3E}">
        <p14:creationId xmlns:p14="http://schemas.microsoft.com/office/powerpoint/2010/main" val="3120279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a:solidFill>
                  <a:srgbClr val="00B0F0"/>
                </a:solidFill>
              </a:rPr>
              <a:t>Stored Functions</a:t>
            </a:r>
            <a:br>
              <a:rPr lang="en-US">
                <a:solidFill>
                  <a:srgbClr val="00B0F0"/>
                </a:solidFill>
              </a:rPr>
            </a:br>
            <a:r>
              <a:rPr lang="en-US" sz="2400">
                <a:solidFill>
                  <a:srgbClr val="00B0F0"/>
                </a:solidFill>
              </a:rPr>
              <a:t>(stored procedures/views)</a:t>
            </a:r>
            <a:endParaRPr lang="en-US">
              <a:solidFill>
                <a:srgbClr val="00B0F0"/>
              </a:solidFill>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259592" y="909142"/>
            <a:ext cx="5442620" cy="5390989"/>
          </a:xfrm>
        </p:spPr>
        <p:txBody>
          <a:bodyPr anchor="ctr">
            <a:normAutofit fontScale="92500" lnSpcReduction="10000"/>
          </a:bodyPr>
          <a:lstStyle/>
          <a:p>
            <a:r>
              <a:rPr lang="en-US" sz="2400" b="1"/>
              <a:t>Essence</a:t>
            </a:r>
            <a:r>
              <a:rPr lang="en-US" sz="2400"/>
              <a:t>: Reusable function, defined and used in a Database scope</a:t>
            </a:r>
          </a:p>
          <a:p>
            <a:r>
              <a:rPr lang="en-US" sz="2400" b="1"/>
              <a:t>View </a:t>
            </a:r>
            <a:r>
              <a:rPr lang="en-US" sz="2400"/>
              <a:t>is parameter-less function</a:t>
            </a:r>
          </a:p>
          <a:p>
            <a:r>
              <a:rPr lang="en-US" sz="2400" b="1"/>
              <a:t>Schema</a:t>
            </a:r>
            <a:r>
              <a:rPr lang="en-US" sz="2400"/>
              <a:t>: scalar or tabular</a:t>
            </a:r>
          </a:p>
          <a:p>
            <a:r>
              <a:rPr lang="en-US" sz="2400" b="1"/>
              <a:t>Special powers:</a:t>
            </a:r>
            <a:r>
              <a:rPr lang="en-US" sz="2400"/>
              <a:t> Can override table with the same name. </a:t>
            </a:r>
          </a:p>
          <a:p>
            <a:r>
              <a:rPr lang="en-US" sz="2400" b="1"/>
              <a:t>Safe and Secure</a:t>
            </a:r>
            <a:r>
              <a:rPr lang="en-US" sz="2400"/>
              <a:t>: Control commands are forbidden.</a:t>
            </a:r>
          </a:p>
          <a:p>
            <a:r>
              <a:rPr lang="en-US" sz="2400" b="1"/>
              <a:t>Applications</a:t>
            </a:r>
            <a:r>
              <a:rPr lang="en-US" sz="2400"/>
              <a:t>:</a:t>
            </a:r>
          </a:p>
          <a:p>
            <a:pPr lvl="1"/>
            <a:r>
              <a:rPr lang="en-US" b="1" i="1"/>
              <a:t>Sharing queries</a:t>
            </a:r>
            <a:r>
              <a:rPr lang="en-US"/>
              <a:t> between users/applications</a:t>
            </a:r>
          </a:p>
          <a:p>
            <a:pPr lvl="1"/>
            <a:r>
              <a:rPr lang="en-US" b="1" i="1"/>
              <a:t>Abstracting complex logic </a:t>
            </a:r>
            <a:r>
              <a:rPr lang="en-US"/>
              <a:t>from other applications</a:t>
            </a:r>
          </a:p>
          <a:p>
            <a:pPr lvl="1"/>
            <a:r>
              <a:rPr lang="en-US" b="1" i="1"/>
              <a:t>SQL-</a:t>
            </a:r>
            <a:r>
              <a:rPr lang="en-US" b="1" i="1" err="1"/>
              <a:t>compat</a:t>
            </a:r>
            <a:r>
              <a:rPr lang="en-US" b="1" i="1"/>
              <a:t> tools</a:t>
            </a:r>
            <a:r>
              <a:rPr lang="en-US"/>
              <a:t> connecting to Kusto via Views to run high perf queries</a:t>
            </a: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727" y="4390230"/>
            <a:ext cx="4007580" cy="1634994"/>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5" name="Rectangle 210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zure Data Explorer In-A-Day">
            <a:extLst>
              <a:ext uri="{FF2B5EF4-FFF2-40B4-BE49-F238E27FC236}">
                <a16:creationId xmlns:a16="http://schemas.microsoft.com/office/drawing/2014/main" id="{B961B35D-7078-3F27-C7B1-1FF5797E790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651852" y="1420217"/>
            <a:ext cx="5082630" cy="4021062"/>
          </a:xfrm>
          <a:prstGeom prst="ellipse">
            <a:avLst/>
          </a:prstGeom>
          <a:ln w="285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07" name="Rectangle 210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CBCC35-B2BC-2A0F-62FE-68309BE5DA12}"/>
              </a:ext>
            </a:extLst>
          </p:cNvPr>
          <p:cNvSpPr>
            <a:spLocks noGrp="1"/>
          </p:cNvSpPr>
          <p:nvPr>
            <p:ph type="title"/>
          </p:nvPr>
        </p:nvSpPr>
        <p:spPr>
          <a:xfrm>
            <a:off x="477981" y="2356283"/>
            <a:ext cx="5433422" cy="1888968"/>
          </a:xfrm>
        </p:spPr>
        <p:txBody>
          <a:bodyPr vert="horz" lIns="91440" tIns="45720" rIns="91440" bIns="45720" rtlCol="0" anchor="b">
            <a:normAutofit fontScale="90000"/>
          </a:bodyPr>
          <a:lstStyle/>
          <a:p>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36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Welcome to </a:t>
            </a:r>
            <a:br>
              <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Azure Data Explorer</a:t>
            </a:r>
            <a:b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br>
            <a:r>
              <a:rPr lang="en-US" sz="4900"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rPr>
              <a:t>in a day</a:t>
            </a:r>
            <a:endParaRPr lang="en-US" b="1">
              <a:ln w="0"/>
              <a:effectLst>
                <a:outerShdw blurRad="38100" dist="19050" dir="2700000" algn="tl" rotWithShape="0">
                  <a:schemeClr val="dk1">
                    <a:alpha val="40000"/>
                  </a:schemeClr>
                </a:outerShdw>
              </a:effectLst>
              <a:latin typeface="Segoe UI Symbol" panose="020B0502040204020203" pitchFamily="34" charset="0"/>
              <a:ea typeface="Segoe UI Symbol" panose="020B0502040204020203" pitchFamily="34" charset="0"/>
            </a:endParaRPr>
          </a:p>
        </p:txBody>
      </p:sp>
      <p:sp>
        <p:nvSpPr>
          <p:cNvPr id="2109" name="Rectangle 2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1" name="Rectangle 2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6A935AB-8354-A2DF-CBF3-94B6ABC393C0}"/>
              </a:ext>
            </a:extLst>
          </p:cNvPr>
          <p:cNvSpPr/>
          <p:nvPr/>
        </p:nvSpPr>
        <p:spPr>
          <a:xfrm>
            <a:off x="264501" y="127085"/>
            <a:ext cx="1882205" cy="77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12" descr="Microsoft Logo Png - Free Transparent PNG Logos">
            <a:extLst>
              <a:ext uri="{FF2B5EF4-FFF2-40B4-BE49-F238E27FC236}">
                <a16:creationId xmlns:a16="http://schemas.microsoft.com/office/drawing/2014/main" id="{5839C203-281E-DB91-52EB-80B0EA49A35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58400" y="5914691"/>
            <a:ext cx="2228519" cy="999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DE2089-35C8-2A0C-EFE6-6A4A0DC95FB7}"/>
              </a:ext>
            </a:extLst>
          </p:cNvPr>
          <p:cNvSpPr txBox="1"/>
          <p:nvPr/>
        </p:nvSpPr>
        <p:spPr>
          <a:xfrm>
            <a:off x="8838996" y="2252684"/>
            <a:ext cx="141693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i-IN" sz="32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angal" panose="02040503050203030202" pitchFamily="18" charset="0"/>
              </a:rPr>
              <a:t>नमस्ते</a:t>
            </a:r>
            <a:endParaRPr kumimoji="0" lang="en-IN" sz="32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574EDA4-D0CB-2EB7-2F66-8B2C19D1C516}"/>
              </a:ext>
            </a:extLst>
          </p:cNvPr>
          <p:cNvSpPr txBox="1"/>
          <p:nvPr/>
        </p:nvSpPr>
        <p:spPr>
          <a:xfrm>
            <a:off x="8804871" y="3283023"/>
            <a:ext cx="2367788" cy="584775"/>
          </a:xfrm>
          <a:prstGeom prst="rect">
            <a:avLst/>
          </a:prstGeom>
          <a:noFill/>
        </p:spPr>
        <p:txBody>
          <a:bodyPr wrap="square">
            <a:spAutoFit/>
          </a:bodyPr>
          <a:lstStyle>
            <a:defPPr>
              <a:defRPr lang="en-US"/>
            </a:defPPr>
            <a:lvl1pPr>
              <a:defRPr sz="3200" i="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nigle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rPr>
              <a:t>こんにちは</a:t>
            </a:r>
            <a:endParaRPr kumimoji="0" lang="en-IN" sz="24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endParaRPr>
          </a:p>
        </p:txBody>
      </p:sp>
      <p:sp>
        <p:nvSpPr>
          <p:cNvPr id="13" name="TextBox 12">
            <a:extLst>
              <a:ext uri="{FF2B5EF4-FFF2-40B4-BE49-F238E27FC236}">
                <a16:creationId xmlns:a16="http://schemas.microsoft.com/office/drawing/2014/main" id="{0E2511F4-DE1F-2F3D-C3EE-617AE89BFB4D}"/>
              </a:ext>
            </a:extLst>
          </p:cNvPr>
          <p:cNvSpPr txBox="1"/>
          <p:nvPr/>
        </p:nvSpPr>
        <p:spPr>
          <a:xfrm>
            <a:off x="8066341" y="1294454"/>
            <a:ext cx="1406672" cy="646331"/>
          </a:xfrm>
          <a:prstGeom prst="rect">
            <a:avLst/>
          </a:prstGeom>
          <a:noFill/>
        </p:spPr>
        <p:txBody>
          <a:bodyPr wrap="square">
            <a:spAutoFit/>
          </a:bodyPr>
          <a:lstStyle>
            <a:defPPr>
              <a:defRPr lang="en-US"/>
            </a:defPPr>
            <a:lvl1pPr>
              <a:defRPr sz="3200" i="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nigle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AE" sz="36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Arial" panose="020B0604020202020204" pitchFamily="34" charset="0"/>
              </a:rPr>
              <a:t>مرحبا</a:t>
            </a:r>
            <a:endParaRPr kumimoji="0" lang="en-IN" sz="36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endParaRPr>
          </a:p>
        </p:txBody>
      </p:sp>
      <p:sp>
        <p:nvSpPr>
          <p:cNvPr id="15" name="TextBox 14">
            <a:extLst>
              <a:ext uri="{FF2B5EF4-FFF2-40B4-BE49-F238E27FC236}">
                <a16:creationId xmlns:a16="http://schemas.microsoft.com/office/drawing/2014/main" id="{028972CD-0EF5-D69D-7DA5-E93628F5090E}"/>
              </a:ext>
            </a:extLst>
          </p:cNvPr>
          <p:cNvSpPr txBox="1"/>
          <p:nvPr/>
        </p:nvSpPr>
        <p:spPr>
          <a:xfrm>
            <a:off x="7375791" y="5331407"/>
            <a:ext cx="1175858" cy="646331"/>
          </a:xfrm>
          <a:prstGeom prst="rect">
            <a:avLst/>
          </a:prstGeom>
          <a:noFill/>
        </p:spPr>
        <p:txBody>
          <a:bodyPr wrap="square">
            <a:spAutoFit/>
          </a:bodyPr>
          <a:lstStyle>
            <a:defPPr>
              <a:defRPr lang="en-US"/>
            </a:defPPr>
            <a:lvl1pPr>
              <a:defRPr sz="3200" i="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nigle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6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游ゴシック" panose="020B0400000000000000" pitchFamily="34" charset="-128"/>
                <a:cs typeface="+mn-cs"/>
              </a:rPr>
              <a:t>你好</a:t>
            </a:r>
            <a:endParaRPr kumimoji="0" lang="en-IN" sz="36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endParaRPr>
          </a:p>
        </p:txBody>
      </p:sp>
      <p:sp>
        <p:nvSpPr>
          <p:cNvPr id="17" name="TextBox 16">
            <a:extLst>
              <a:ext uri="{FF2B5EF4-FFF2-40B4-BE49-F238E27FC236}">
                <a16:creationId xmlns:a16="http://schemas.microsoft.com/office/drawing/2014/main" id="{C14ABE5A-CA55-BF54-312A-FD0255154E9F}"/>
              </a:ext>
            </a:extLst>
          </p:cNvPr>
          <p:cNvSpPr txBox="1"/>
          <p:nvPr/>
        </p:nvSpPr>
        <p:spPr>
          <a:xfrm>
            <a:off x="8410576" y="4313362"/>
            <a:ext cx="858819" cy="769441"/>
          </a:xfrm>
          <a:prstGeom prst="rect">
            <a:avLst/>
          </a:prstGeom>
          <a:noFill/>
        </p:spPr>
        <p:txBody>
          <a:bodyPr wrap="square">
            <a:spAutoFit/>
          </a:bodyPr>
          <a:lstStyle>
            <a:defPPr>
              <a:defRPr lang="en-US"/>
            </a:defPPr>
            <a:lvl1pPr>
              <a:defRPr sz="3200" i="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nigle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rPr>
              <a:t>ہیلو</a:t>
            </a:r>
          </a:p>
        </p:txBody>
      </p:sp>
      <p:sp>
        <p:nvSpPr>
          <p:cNvPr id="19" name="TextBox 18">
            <a:extLst>
              <a:ext uri="{FF2B5EF4-FFF2-40B4-BE49-F238E27FC236}">
                <a16:creationId xmlns:a16="http://schemas.microsoft.com/office/drawing/2014/main" id="{E1850DAE-9BBB-BD8F-DE5D-98FD58BBF97C}"/>
              </a:ext>
            </a:extLst>
          </p:cNvPr>
          <p:cNvSpPr txBox="1"/>
          <p:nvPr/>
        </p:nvSpPr>
        <p:spPr>
          <a:xfrm>
            <a:off x="6536459" y="708835"/>
            <a:ext cx="1303690" cy="584775"/>
          </a:xfrm>
          <a:prstGeom prst="rect">
            <a:avLst/>
          </a:prstGeom>
          <a:noFill/>
        </p:spPr>
        <p:txBody>
          <a:bodyPr wrap="square">
            <a:spAutoFit/>
          </a:bodyPr>
          <a:lstStyle>
            <a:defPPr>
              <a:defRPr lang="en-US"/>
            </a:defPPr>
            <a:lvl1pPr>
              <a:defRPr sz="3200" i="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nigle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Sniglet"/>
                <a:ea typeface="+mn-ea"/>
                <a:cs typeface="+mn-cs"/>
              </a:rPr>
              <a:t>Hello!!</a:t>
            </a:r>
          </a:p>
        </p:txBody>
      </p:sp>
    </p:spTree>
    <p:extLst>
      <p:ext uri="{BB962C8B-B14F-4D97-AF65-F5344CB8AC3E}">
        <p14:creationId xmlns:p14="http://schemas.microsoft.com/office/powerpoint/2010/main" val="3144123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repeatCount="indefinite" fill="hold" grpId="0" nodeType="clickEffect">
                                  <p:stCondLst>
                                    <p:cond delay="0"/>
                                  </p:stCondLst>
                                  <p:endCondLst>
                                    <p:cond evt="onNext" delay="0">
                                      <p:tgtEl>
                                        <p:sldTgt/>
                                      </p:tgtEl>
                                    </p:cond>
                                  </p:endCondLst>
                                  <p:iterate type="lt">
                                    <p:tmPct val="4000"/>
                                  </p:iterate>
                                  <p:childTnLst>
                                    <p:set>
                                      <p:cBhvr override="childStyle">
                                        <p:cTn id="6" dur="3000" fill="hold"/>
                                        <p:tgtEl>
                                          <p:spTgt spid="15"/>
                                        </p:tgtEl>
                                        <p:attrNameLst>
                                          <p:attrName>style.color</p:attrName>
                                        </p:attrNameLst>
                                      </p:cBhvr>
                                      <p:to>
                                        <p:clrVal>
                                          <a:srgbClr val="DEEBF6"/>
                                        </p:clrVal>
                                      </p:to>
                                    </p:set>
                                    <p:set>
                                      <p:cBhvr>
                                        <p:cTn id="7" dur="3000" fill="hold"/>
                                        <p:tgtEl>
                                          <p:spTgt spid="15"/>
                                        </p:tgtEl>
                                        <p:attrNameLst>
                                          <p:attrName>fillcolor</p:attrName>
                                        </p:attrNameLst>
                                      </p:cBhvr>
                                      <p:to>
                                        <p:clrVal>
                                          <a:srgbClr val="DEEBF6"/>
                                        </p:clrVal>
                                      </p:to>
                                    </p:set>
                                    <p:set>
                                      <p:cBhvr>
                                        <p:cTn id="8" dur="3000" fill="hold"/>
                                        <p:tgtEl>
                                          <p:spTgt spid="15"/>
                                        </p:tgtEl>
                                        <p:attrNameLst>
                                          <p:attrName>fill.type</p:attrName>
                                        </p:attrNameLst>
                                      </p:cBhvr>
                                      <p:to>
                                        <p:strVal val="solid"/>
                                      </p:to>
                                    </p:set>
                                  </p:childTnLst>
                                </p:cTn>
                              </p:par>
                              <p:par>
                                <p:cTn id="9" presetID="16" presetClass="emph" presetSubtype="0" repeatCount="indefinite" fill="hold" grpId="0" nodeType="withEffect">
                                  <p:stCondLst>
                                    <p:cond delay="0"/>
                                  </p:stCondLst>
                                  <p:endCondLst>
                                    <p:cond evt="onNext" delay="0">
                                      <p:tgtEl>
                                        <p:sldTgt/>
                                      </p:tgtEl>
                                    </p:cond>
                                  </p:endCondLst>
                                  <p:iterate type="lt">
                                    <p:tmPct val="4000"/>
                                  </p:iterate>
                                  <p:childTnLst>
                                    <p:set>
                                      <p:cBhvr override="childStyle">
                                        <p:cTn id="10" dur="3000" fill="hold"/>
                                        <p:tgtEl>
                                          <p:spTgt spid="17"/>
                                        </p:tgtEl>
                                        <p:attrNameLst>
                                          <p:attrName>style.color</p:attrName>
                                        </p:attrNameLst>
                                      </p:cBhvr>
                                      <p:to>
                                        <p:clrVal>
                                          <a:srgbClr val="DEEBF6"/>
                                        </p:clrVal>
                                      </p:to>
                                    </p:set>
                                    <p:set>
                                      <p:cBhvr>
                                        <p:cTn id="11" dur="3000" fill="hold"/>
                                        <p:tgtEl>
                                          <p:spTgt spid="17"/>
                                        </p:tgtEl>
                                        <p:attrNameLst>
                                          <p:attrName>fillcolor</p:attrName>
                                        </p:attrNameLst>
                                      </p:cBhvr>
                                      <p:to>
                                        <p:clrVal>
                                          <a:srgbClr val="DEEBF6"/>
                                        </p:clrVal>
                                      </p:to>
                                    </p:set>
                                    <p:set>
                                      <p:cBhvr>
                                        <p:cTn id="12" dur="3000" fill="hold"/>
                                        <p:tgtEl>
                                          <p:spTgt spid="17"/>
                                        </p:tgtEl>
                                        <p:attrNameLst>
                                          <p:attrName>fill.type</p:attrName>
                                        </p:attrNameLst>
                                      </p:cBhvr>
                                      <p:to>
                                        <p:strVal val="solid"/>
                                      </p:to>
                                    </p:set>
                                  </p:childTnLst>
                                </p:cTn>
                              </p:par>
                              <p:par>
                                <p:cTn id="13" presetID="16" presetClass="emph" presetSubtype="0" repeatCount="indefinite" fill="hold" grpId="0" nodeType="withEffect">
                                  <p:stCondLst>
                                    <p:cond delay="0"/>
                                  </p:stCondLst>
                                  <p:endCondLst>
                                    <p:cond evt="onNext" delay="0">
                                      <p:tgtEl>
                                        <p:sldTgt/>
                                      </p:tgtEl>
                                    </p:cond>
                                  </p:endCondLst>
                                  <p:iterate type="lt">
                                    <p:tmPct val="4000"/>
                                  </p:iterate>
                                  <p:childTnLst>
                                    <p:set>
                                      <p:cBhvr override="childStyle">
                                        <p:cTn id="14" dur="3000" fill="hold"/>
                                        <p:tgtEl>
                                          <p:spTgt spid="11"/>
                                        </p:tgtEl>
                                        <p:attrNameLst>
                                          <p:attrName>style.color</p:attrName>
                                        </p:attrNameLst>
                                      </p:cBhvr>
                                      <p:to>
                                        <p:clrVal>
                                          <a:srgbClr val="DEEBF6"/>
                                        </p:clrVal>
                                      </p:to>
                                    </p:set>
                                    <p:set>
                                      <p:cBhvr>
                                        <p:cTn id="15" dur="3000" fill="hold"/>
                                        <p:tgtEl>
                                          <p:spTgt spid="11"/>
                                        </p:tgtEl>
                                        <p:attrNameLst>
                                          <p:attrName>fillcolor</p:attrName>
                                        </p:attrNameLst>
                                      </p:cBhvr>
                                      <p:to>
                                        <p:clrVal>
                                          <a:srgbClr val="DEEBF6"/>
                                        </p:clrVal>
                                      </p:to>
                                    </p:set>
                                    <p:set>
                                      <p:cBhvr>
                                        <p:cTn id="16" dur="3000" fill="hold"/>
                                        <p:tgtEl>
                                          <p:spTgt spid="11"/>
                                        </p:tgtEl>
                                        <p:attrNameLst>
                                          <p:attrName>fill.type</p:attrName>
                                        </p:attrNameLst>
                                      </p:cBhvr>
                                      <p:to>
                                        <p:strVal val="solid"/>
                                      </p:to>
                                    </p:set>
                                  </p:childTnLst>
                                </p:cTn>
                              </p:par>
                              <p:par>
                                <p:cTn id="17" presetID="16" presetClass="emph" presetSubtype="0" repeatCount="indefinite" fill="hold" grpId="0" nodeType="withEffect">
                                  <p:stCondLst>
                                    <p:cond delay="0"/>
                                  </p:stCondLst>
                                  <p:endCondLst>
                                    <p:cond evt="onNext" delay="0">
                                      <p:tgtEl>
                                        <p:sldTgt/>
                                      </p:tgtEl>
                                    </p:cond>
                                  </p:endCondLst>
                                  <p:iterate type="lt">
                                    <p:tmPct val="4000"/>
                                  </p:iterate>
                                  <p:childTnLst>
                                    <p:set>
                                      <p:cBhvr override="childStyle">
                                        <p:cTn id="18" dur="3000" fill="hold"/>
                                        <p:tgtEl>
                                          <p:spTgt spid="7"/>
                                        </p:tgtEl>
                                        <p:attrNameLst>
                                          <p:attrName>style.color</p:attrName>
                                        </p:attrNameLst>
                                      </p:cBhvr>
                                      <p:to>
                                        <p:clrVal>
                                          <a:srgbClr val="DEEBF6"/>
                                        </p:clrVal>
                                      </p:to>
                                    </p:set>
                                    <p:set>
                                      <p:cBhvr>
                                        <p:cTn id="19" dur="3000" fill="hold"/>
                                        <p:tgtEl>
                                          <p:spTgt spid="7"/>
                                        </p:tgtEl>
                                        <p:attrNameLst>
                                          <p:attrName>fillcolor</p:attrName>
                                        </p:attrNameLst>
                                      </p:cBhvr>
                                      <p:to>
                                        <p:clrVal>
                                          <a:srgbClr val="DEEBF6"/>
                                        </p:clrVal>
                                      </p:to>
                                    </p:set>
                                    <p:set>
                                      <p:cBhvr>
                                        <p:cTn id="20" dur="3000" fill="hold"/>
                                        <p:tgtEl>
                                          <p:spTgt spid="7"/>
                                        </p:tgtEl>
                                        <p:attrNameLst>
                                          <p:attrName>fill.type</p:attrName>
                                        </p:attrNameLst>
                                      </p:cBhvr>
                                      <p:to>
                                        <p:strVal val="solid"/>
                                      </p:to>
                                    </p:set>
                                  </p:childTnLst>
                                </p:cTn>
                              </p:par>
                              <p:par>
                                <p:cTn id="21" presetID="16" presetClass="emph" presetSubtype="0" repeatCount="indefinite" fill="hold" grpId="0" nodeType="withEffect">
                                  <p:stCondLst>
                                    <p:cond delay="0"/>
                                  </p:stCondLst>
                                  <p:endCondLst>
                                    <p:cond evt="onNext" delay="0">
                                      <p:tgtEl>
                                        <p:sldTgt/>
                                      </p:tgtEl>
                                    </p:cond>
                                  </p:endCondLst>
                                  <p:iterate type="lt">
                                    <p:tmPct val="4000"/>
                                  </p:iterate>
                                  <p:childTnLst>
                                    <p:set>
                                      <p:cBhvr override="childStyle">
                                        <p:cTn id="22" dur="3000" fill="hold"/>
                                        <p:tgtEl>
                                          <p:spTgt spid="13"/>
                                        </p:tgtEl>
                                        <p:attrNameLst>
                                          <p:attrName>style.color</p:attrName>
                                        </p:attrNameLst>
                                      </p:cBhvr>
                                      <p:to>
                                        <p:clrVal>
                                          <a:srgbClr val="DEEBF6"/>
                                        </p:clrVal>
                                      </p:to>
                                    </p:set>
                                    <p:set>
                                      <p:cBhvr>
                                        <p:cTn id="23" dur="3000" fill="hold"/>
                                        <p:tgtEl>
                                          <p:spTgt spid="13"/>
                                        </p:tgtEl>
                                        <p:attrNameLst>
                                          <p:attrName>fillcolor</p:attrName>
                                        </p:attrNameLst>
                                      </p:cBhvr>
                                      <p:to>
                                        <p:clrVal>
                                          <a:srgbClr val="DEEBF6"/>
                                        </p:clrVal>
                                      </p:to>
                                    </p:set>
                                    <p:set>
                                      <p:cBhvr>
                                        <p:cTn id="24" dur="3000" fill="hold"/>
                                        <p:tgtEl>
                                          <p:spTgt spid="13"/>
                                        </p:tgtEl>
                                        <p:attrNameLst>
                                          <p:attrName>fill.type</p:attrName>
                                        </p:attrNameLst>
                                      </p:cBhvr>
                                      <p:to>
                                        <p:strVal val="solid"/>
                                      </p:to>
                                    </p:set>
                                  </p:childTnLst>
                                </p:cTn>
                              </p:par>
                              <p:par>
                                <p:cTn id="25" presetID="16" presetClass="emph" presetSubtype="0" repeatCount="indefinite" fill="hold" grpId="0" nodeType="withEffect">
                                  <p:stCondLst>
                                    <p:cond delay="0"/>
                                  </p:stCondLst>
                                  <p:endCondLst>
                                    <p:cond evt="onNext" delay="0">
                                      <p:tgtEl>
                                        <p:sldTgt/>
                                      </p:tgtEl>
                                    </p:cond>
                                  </p:endCondLst>
                                  <p:iterate type="lt">
                                    <p:tmPct val="4000"/>
                                  </p:iterate>
                                  <p:childTnLst>
                                    <p:set>
                                      <p:cBhvr override="childStyle">
                                        <p:cTn id="26" dur="3000" fill="hold"/>
                                        <p:tgtEl>
                                          <p:spTgt spid="19"/>
                                        </p:tgtEl>
                                        <p:attrNameLst>
                                          <p:attrName>style.color</p:attrName>
                                        </p:attrNameLst>
                                      </p:cBhvr>
                                      <p:to>
                                        <p:clrVal>
                                          <a:srgbClr val="DEEBF6"/>
                                        </p:clrVal>
                                      </p:to>
                                    </p:set>
                                    <p:set>
                                      <p:cBhvr>
                                        <p:cTn id="27" dur="3000" fill="hold"/>
                                        <p:tgtEl>
                                          <p:spTgt spid="19"/>
                                        </p:tgtEl>
                                        <p:attrNameLst>
                                          <p:attrName>fillcolor</p:attrName>
                                        </p:attrNameLst>
                                      </p:cBhvr>
                                      <p:to>
                                        <p:clrVal>
                                          <a:srgbClr val="DEEBF6"/>
                                        </p:clrVal>
                                      </p:to>
                                    </p:set>
                                    <p:set>
                                      <p:cBhvr>
                                        <p:cTn id="28" dur="30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500" y="4214253"/>
            <a:ext cx="4637824" cy="19922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84200" y="586206"/>
            <a:ext cx="3595973" cy="1788694"/>
          </a:xfrm>
        </p:spPr>
        <p:txBody>
          <a:bodyPr>
            <a:normAutofit/>
          </a:bodyPr>
          <a:lstStyle/>
          <a:p>
            <a:r>
              <a:rPr lang="en-US">
                <a:solidFill>
                  <a:srgbClr val="00B0F0"/>
                </a:solidFill>
              </a:rPr>
              <a:t>Update Policy</a:t>
            </a:r>
            <a:br>
              <a:rPr lang="en-US">
                <a:solidFill>
                  <a:srgbClr val="00B0F0"/>
                </a:solidFill>
              </a:rPr>
            </a:br>
            <a:r>
              <a:rPr lang="en-US" sz="3200">
                <a:solidFill>
                  <a:srgbClr val="00B0F0"/>
                </a:solidFill>
              </a:rPr>
              <a:t>(inner  ETL/Trigger)</a:t>
            </a:r>
            <a:endParaRPr lang="en-US">
              <a:solidFill>
                <a:srgbClr val="00B0F0"/>
              </a:solidFill>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4532108" cy="5390989"/>
          </a:xfrm>
        </p:spPr>
        <p:txBody>
          <a:bodyPr anchor="ctr">
            <a:normAutofit fontScale="92500" lnSpcReduction="10000"/>
          </a:bodyPr>
          <a:lstStyle/>
          <a:p>
            <a:r>
              <a:rPr lang="en-US" sz="2400" b="1"/>
              <a:t>Essence</a:t>
            </a:r>
            <a:r>
              <a:rPr lang="en-US" sz="2400"/>
              <a:t>: Triggered ingestion into another table.</a:t>
            </a:r>
          </a:p>
          <a:p>
            <a:r>
              <a:rPr lang="en-US" sz="2400" b="1"/>
              <a:t>Semantics</a:t>
            </a:r>
            <a:r>
              <a:rPr lang="en-US" sz="2400"/>
              <a:t>: Attached to ‘target’ table and points on ‘source’ table. Transformation is an arbitrary Kusto query.</a:t>
            </a:r>
          </a:p>
          <a:p>
            <a:r>
              <a:rPr lang="en-US" sz="2400" b="1"/>
              <a:t>Special powers</a:t>
            </a:r>
            <a:r>
              <a:rPr lang="en-US" sz="2400"/>
              <a:t>: Source table is scoped to the newly ingested data only.</a:t>
            </a:r>
          </a:p>
          <a:p>
            <a:r>
              <a:rPr lang="en-US" sz="2400" b="1"/>
              <a:t>Applications</a:t>
            </a:r>
            <a:r>
              <a:rPr lang="en-US" sz="2400"/>
              <a:t>:</a:t>
            </a:r>
          </a:p>
          <a:p>
            <a:pPr lvl="1"/>
            <a:r>
              <a:rPr lang="en-US" b="1" i="1"/>
              <a:t>Transform data</a:t>
            </a:r>
            <a:r>
              <a:rPr lang="en-US"/>
              <a:t> schema (lightweight ETL)</a:t>
            </a:r>
          </a:p>
          <a:p>
            <a:pPr lvl="1"/>
            <a:r>
              <a:rPr lang="en-US" b="1" i="1"/>
              <a:t>De-multiplexing</a:t>
            </a:r>
            <a:r>
              <a:rPr lang="en-US"/>
              <a:t> data stream into several tables</a:t>
            </a:r>
          </a:p>
          <a:p>
            <a:pPr lvl="1"/>
            <a:r>
              <a:rPr lang="en-US"/>
              <a:t>Use target tables with </a:t>
            </a:r>
            <a:r>
              <a:rPr lang="en-US" b="1" i="1"/>
              <a:t>longer retention</a:t>
            </a:r>
          </a:p>
          <a:p>
            <a:pPr lvl="1"/>
            <a:r>
              <a:rPr lang="en-US"/>
              <a:t>Reduce </a:t>
            </a:r>
            <a:r>
              <a:rPr lang="en-US" b="1" i="1"/>
              <a:t>duplications</a:t>
            </a:r>
          </a:p>
          <a:p>
            <a:pPr lvl="1"/>
            <a:endParaRPr lang="en-US"/>
          </a:p>
          <a:p>
            <a:pPr lvl="1"/>
            <a:endParaRPr lang="en-US"/>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937" y="2374900"/>
            <a:ext cx="5070149" cy="1655023"/>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446639" y="-1047257"/>
            <a:ext cx="3595973" cy="3018430"/>
          </a:xfrm>
        </p:spPr>
        <p:txBody>
          <a:bodyPr>
            <a:normAutofit/>
          </a:bodyPr>
          <a:lstStyle/>
          <a:p>
            <a:r>
              <a:rPr lang="en-US">
                <a:solidFill>
                  <a:srgbClr val="00B0F0"/>
                </a:solidFill>
              </a:rPr>
              <a:t>Update Policy  </a:t>
            </a:r>
          </a:p>
        </p:txBody>
      </p:sp>
      <p:sp>
        <p:nvSpPr>
          <p:cNvPr id="8" name="Rectangle 7">
            <a:extLst>
              <a:ext uri="{FF2B5EF4-FFF2-40B4-BE49-F238E27FC236}">
                <a16:creationId xmlns:a16="http://schemas.microsoft.com/office/drawing/2014/main" id="{F8D057E7-19BC-6234-4ECE-7444A04D3A20}"/>
              </a:ext>
            </a:extLst>
          </p:cNvPr>
          <p:cNvSpPr/>
          <p:nvPr/>
        </p:nvSpPr>
        <p:spPr>
          <a:xfrm>
            <a:off x="-756" y="766703"/>
            <a:ext cx="12194884" cy="6096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030A0"/>
                </a:solidFill>
                <a:latin typeface="Consolas"/>
              </a:rPr>
              <a:t>logsRaw</a:t>
            </a:r>
            <a:endParaRPr lang="en-US" sz="1400">
              <a:solidFill>
                <a:srgbClr val="7030A0"/>
              </a:solidFill>
              <a:latin typeface="Consola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7030A0"/>
                </a:solidFill>
                <a:latin typeface="Consolas"/>
              </a:rPr>
              <a:t>logsRaw</a:t>
            </a:r>
            <a:br>
              <a:rPr lang="en-US" sz="1400">
                <a:latin typeface="Consolas"/>
              </a:rPr>
            </a:br>
            <a:r>
              <a:rPr lang="en-US" sz="1400">
                <a:solidFill>
                  <a:srgbClr val="7030A0"/>
                </a:solidFill>
                <a:latin typeface="Consolas"/>
              </a:rPr>
              <a:t>+ new 3834012</a:t>
            </a:r>
            <a:r>
              <a:rPr lang="en-US" sz="1400">
                <a:ea typeface="+mn-lt"/>
                <a:cs typeface="+mn-lt"/>
              </a:rPr>
              <a:t> </a:t>
            </a:r>
            <a:r>
              <a:rPr lang="en-US" sz="1400">
                <a:solidFill>
                  <a:srgbClr val="7030A0"/>
                </a:solidFill>
                <a:latin typeface="Consolas"/>
              </a:rPr>
              <a:t>ingested records</a:t>
            </a:r>
            <a:br>
              <a:rPr lang="en-US" sz="1400">
                <a:latin typeface="Consolas"/>
              </a:rPr>
            </a:br>
            <a:r>
              <a:rPr lang="en-US" sz="1400">
                <a:solidFill>
                  <a:srgbClr val="7030A0"/>
                </a:solidFill>
                <a:latin typeface="Consolas"/>
              </a:rPr>
              <a:t>(not filtered)</a:t>
            </a:r>
            <a:endParaRPr lang="en-US" sz="1400">
              <a:solidFill>
                <a:srgbClr val="7030A0"/>
              </a:solidFill>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F0"/>
                </a:solidFill>
                <a:latin typeface="Consolas"/>
              </a:rPr>
              <a:t>IngestionLogs</a:t>
            </a:r>
            <a:br>
              <a:rPr lang="en-US" sz="1600">
                <a:latin typeface="Consolas"/>
              </a:rPr>
            </a:br>
            <a:r>
              <a:rPr lang="en-US" sz="1600">
                <a:solidFill>
                  <a:srgbClr val="00B0F0"/>
                </a:solidFill>
                <a:ea typeface="+mn-lt"/>
                <a:cs typeface="+mn-lt"/>
              </a:rPr>
              <a:t>(244854 records)</a:t>
            </a:r>
            <a:endParaRPr lang="en-US" sz="1600">
              <a:solidFill>
                <a:srgbClr val="00B0F0"/>
              </a:solidFill>
              <a:latin typeface="Consola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002060"/>
                </a:solidFill>
                <a:latin typeface="Consolas"/>
              </a:rPr>
              <a:t>ManiputatelogsRaw</a:t>
            </a:r>
            <a:r>
              <a:rPr lang="en-US" sz="1400">
                <a:solidFill>
                  <a:srgbClr val="002060"/>
                </a:solidFill>
                <a:latin typeface="Consolas"/>
              </a:rPr>
              <a:t>()</a:t>
            </a:r>
            <a:br>
              <a:rPr lang="en-US" sz="1400">
                <a:latin typeface="Consolas"/>
              </a:rPr>
            </a:br>
            <a:r>
              <a:rPr lang="en-US" sz="1050">
                <a:solidFill>
                  <a:srgbClr val="002060"/>
                </a:solidFill>
                <a:latin typeface="Consolas"/>
              </a:rPr>
              <a:t>filters the newly </a:t>
            </a:r>
            <a:br>
              <a:rPr lang="en-US" sz="1050">
                <a:latin typeface="Consolas"/>
              </a:rPr>
            </a:br>
            <a:r>
              <a:rPr lang="en-US" sz="1050">
                <a:solidFill>
                  <a:srgbClr val="002060"/>
                </a:solidFill>
                <a:latin typeface="Consolas"/>
              </a:rPr>
              <a:t>ingested data</a:t>
            </a:r>
            <a:endParaRPr lang="en-US" sz="1050">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B580-84ED-644F-9C72-A2AD64995165}"/>
              </a:ext>
            </a:extLst>
          </p:cNvPr>
          <p:cNvSpPr>
            <a:spLocks noGrp="1"/>
          </p:cNvSpPr>
          <p:nvPr>
            <p:ph type="title"/>
          </p:nvPr>
        </p:nvSpPr>
        <p:spPr/>
        <p:txBody>
          <a:bodyPr/>
          <a:lstStyle/>
          <a:p>
            <a:r>
              <a:rPr lang="en-US"/>
              <a:t>ADX-in-a-Day Guidelines </a:t>
            </a:r>
          </a:p>
        </p:txBody>
      </p:sp>
      <p:sp>
        <p:nvSpPr>
          <p:cNvPr id="3" name="Content Placeholder 2">
            <a:extLst>
              <a:ext uri="{FF2B5EF4-FFF2-40B4-BE49-F238E27FC236}">
                <a16:creationId xmlns:a16="http://schemas.microsoft.com/office/drawing/2014/main" id="{5B604C7C-8C79-A856-B8AE-7AE11B8E8FFC}"/>
              </a:ext>
            </a:extLst>
          </p:cNvPr>
          <p:cNvSpPr>
            <a:spLocks noGrp="1"/>
          </p:cNvSpPr>
          <p:nvPr>
            <p:ph idx="1"/>
          </p:nvPr>
        </p:nvSpPr>
        <p:spPr/>
        <p:txBody>
          <a:bodyPr>
            <a:normAutofit fontScale="92500" lnSpcReduction="20000"/>
          </a:bodyPr>
          <a:lstStyle/>
          <a:p>
            <a:r>
              <a:rPr lang="en-US" dirty="0"/>
              <a:t>This is not a hands-on lab. It’s a combination of a lab and a hack. So, use the links, hints, try to solve, or raise your hands.</a:t>
            </a:r>
          </a:p>
          <a:p>
            <a:endParaRPr lang="en-US" dirty="0"/>
          </a:p>
          <a:p>
            <a:r>
              <a:rPr lang="en-US" dirty="0"/>
              <a:t>Screenshots are just examples. Your output may not exactly match the screenshots provided.</a:t>
            </a:r>
          </a:p>
          <a:p>
            <a:endParaRPr lang="en-US" dirty="0"/>
          </a:p>
          <a:p>
            <a:r>
              <a:rPr lang="en-US" dirty="0"/>
              <a:t>Please read the instructions carefully.</a:t>
            </a:r>
          </a:p>
          <a:p>
            <a:endParaRPr lang="en-US" dirty="0"/>
          </a:p>
          <a:p>
            <a:r>
              <a:rPr lang="en-US" dirty="0"/>
              <a:t>Badges will be issued within 24 hours</a:t>
            </a:r>
          </a:p>
          <a:p>
            <a:endParaRPr lang="en-US" dirty="0"/>
          </a:p>
          <a:p>
            <a:r>
              <a:rPr lang="en-US" dirty="0"/>
              <a:t>Submission deadline: before Friday, 21 April 2023, 5 pm CET</a:t>
            </a:r>
          </a:p>
        </p:txBody>
      </p:sp>
    </p:spTree>
    <p:extLst>
      <p:ext uri="{BB962C8B-B14F-4D97-AF65-F5344CB8AC3E}">
        <p14:creationId xmlns:p14="http://schemas.microsoft.com/office/powerpoint/2010/main" val="384348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855723" y="1116449"/>
            <a:ext cx="3041169" cy="400110"/>
          </a:xfrm>
          <a:prstGeom prst="rect">
            <a:avLst/>
          </a:prstGeom>
          <a:noFill/>
        </p:spPr>
        <p:txBody>
          <a:bodyPr wrap="square" rtlCol="0">
            <a:spAutoFit/>
          </a:bodyPr>
          <a:lstStyle/>
          <a:p>
            <a:r>
              <a:rPr lang="en-IN" sz="2000">
                <a:hlinkClick r:id="rId2"/>
              </a:rPr>
              <a:t>ADX in a Day – GitHub page</a:t>
            </a:r>
            <a:endParaRPr lang="en-IN"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7742774" y="1147615"/>
            <a:ext cx="2302925" cy="400110"/>
          </a:xfrm>
          <a:prstGeom prst="rect">
            <a:avLst/>
          </a:prstGeom>
          <a:noFill/>
        </p:spPr>
        <p:txBody>
          <a:bodyPr wrap="square" rtlCol="0">
            <a:spAutoFit/>
          </a:bodyPr>
          <a:lstStyle/>
          <a:p>
            <a:r>
              <a:rPr lang="en-IN" sz="2000"/>
              <a:t>Answer sheet forms</a:t>
            </a:r>
          </a:p>
        </p:txBody>
      </p:sp>
      <p:pic>
        <p:nvPicPr>
          <p:cNvPr id="3" name="Picture 2">
            <a:extLst>
              <a:ext uri="{FF2B5EF4-FFF2-40B4-BE49-F238E27FC236}">
                <a16:creationId xmlns:a16="http://schemas.microsoft.com/office/drawing/2014/main" id="{852FDD2B-C2E9-4BAD-4A00-32B918DE1BE6}"/>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EEA7991-087F-3656-6404-2A73B43CD6CE}"/>
              </a:ext>
            </a:extLst>
          </p:cNvPr>
          <p:cNvSpPr/>
          <p:nvPr/>
        </p:nvSpPr>
        <p:spPr>
          <a:xfrm>
            <a:off x="1605429" y="5321587"/>
            <a:ext cx="1180131" cy="1200329"/>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2"/>
              </a:rPr>
              <a:t>Lab 1</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4"/>
              </a:rPr>
              <a:t>Lab 2</a:t>
            </a:r>
            <a:endParaRPr lang="en-US" sz="3600" b="0" cap="none" spc="0">
              <a:ln w="0"/>
              <a:solidFill>
                <a:schemeClr val="accent1"/>
              </a:solidFill>
              <a:effectLst>
                <a:outerShdw blurRad="38100" dist="25400" dir="5400000" algn="ctr" rotWithShape="0">
                  <a:srgbClr val="6E747A">
                    <a:alpha val="43000"/>
                  </a:srgbClr>
                </a:outerShdw>
              </a:effectLst>
            </a:endParaRPr>
          </a:p>
        </p:txBody>
      </p:sp>
      <p:pic>
        <p:nvPicPr>
          <p:cNvPr id="21" name="Picture 20">
            <a:extLst>
              <a:ext uri="{FF2B5EF4-FFF2-40B4-BE49-F238E27FC236}">
                <a16:creationId xmlns:a16="http://schemas.microsoft.com/office/drawing/2014/main" id="{9F648CC0-8E79-79A4-6503-487C96AB54E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3211" y="1682010"/>
            <a:ext cx="4686589" cy="3277641"/>
          </a:xfrm>
          <a:prstGeom prst="round2DiagRect">
            <a:avLst>
              <a:gd name="adj1" fmla="val 16667"/>
              <a:gd name="adj2" fmla="val 0"/>
            </a:avLst>
          </a:prstGeom>
          <a:ln w="6350" cap="sq">
            <a:solidFill>
              <a:srgbClr val="00B0F0"/>
            </a:solidFill>
            <a:miter lim="800000"/>
          </a:ln>
          <a:effectLst>
            <a:glow rad="101600">
              <a:schemeClr val="accent1">
                <a:satMod val="175000"/>
                <a:alpha val="40000"/>
              </a:schemeClr>
            </a:glow>
            <a:outerShdw blurRad="254000" algn="tl" rotWithShape="0">
              <a:srgbClr val="000000">
                <a:alpha val="43000"/>
              </a:srgbClr>
            </a:outerShdw>
          </a:effectLst>
        </p:spPr>
      </p:pic>
      <p:sp>
        <p:nvSpPr>
          <p:cNvPr id="22" name="Rectangle 21">
            <a:extLst>
              <a:ext uri="{FF2B5EF4-FFF2-40B4-BE49-F238E27FC236}">
                <a16:creationId xmlns:a16="http://schemas.microsoft.com/office/drawing/2014/main" id="{E337E594-3DAE-DF43-022A-E30B464B5E55}"/>
              </a:ext>
            </a:extLst>
          </p:cNvPr>
          <p:cNvSpPr/>
          <p:nvPr/>
        </p:nvSpPr>
        <p:spPr>
          <a:xfrm>
            <a:off x="6900047" y="5321587"/>
            <a:ext cx="3856377" cy="1200329"/>
          </a:xfrm>
          <a:prstGeom prst="rect">
            <a:avLst/>
          </a:prstGeom>
          <a:noFill/>
        </p:spPr>
        <p:txBody>
          <a:bodyPr wrap="none" lIns="91440" tIns="45720" rIns="91440" bIns="45720">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rPr>
              <a:t>Lab </a:t>
            </a:r>
            <a:r>
              <a:rPr lang="en-US" sz="3600" b="0" cap="none" spc="0">
                <a:ln w="0"/>
                <a:solidFill>
                  <a:schemeClr val="accent1"/>
                </a:solidFill>
                <a:effectLst>
                  <a:outerShdw blurRad="38100" dist="25400" dir="5400000" algn="ctr" rotWithShape="0">
                    <a:srgbClr val="6E747A">
                      <a:alpha val="43000"/>
                    </a:srgbClr>
                  </a:outerShdw>
                </a:effectLst>
                <a:hlinkClick r:id="rId6"/>
              </a:rPr>
              <a:t>1 Answer Sheet</a:t>
            </a:r>
            <a:endParaRPr lang="en-US" sz="3600" b="0" cap="none" spc="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rPr>
              <a:t>Lab 2 Answer Sheet</a:t>
            </a:r>
            <a:endParaRPr lang="en-US" sz="3600" b="0" cap="none" spc="0">
              <a:ln w="0"/>
              <a:solidFill>
                <a:schemeClr val="accent1"/>
              </a:solidFill>
              <a:effectLst>
                <a:outerShdw blurRad="38100" dist="25400" dir="5400000" algn="ctr" rotWithShape="0">
                  <a:srgbClr val="6E747A">
                    <a:alpha val="43000"/>
                  </a:srgbClr>
                </a:outerShdw>
              </a:effectLst>
            </a:endParaRPr>
          </a:p>
        </p:txBody>
      </p:sp>
      <p:pic>
        <p:nvPicPr>
          <p:cNvPr id="7" name="Picture 6" descr="Azure Data Explorer In-A-Day">
            <a:extLst>
              <a:ext uri="{FF2B5EF4-FFF2-40B4-BE49-F238E27FC236}">
                <a16:creationId xmlns:a16="http://schemas.microsoft.com/office/drawing/2014/main" id="{77903A8D-36F1-4101-4DAE-CFD7F135B29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5723" y="1847456"/>
            <a:ext cx="2908570" cy="290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4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7940-67E8-833C-8F04-44CD508EE478}"/>
              </a:ext>
            </a:extLst>
          </p:cNvPr>
          <p:cNvSpPr>
            <a:spLocks noGrp="1"/>
          </p:cNvSpPr>
          <p:nvPr>
            <p:ph type="title"/>
          </p:nvPr>
        </p:nvSpPr>
        <p:spPr>
          <a:xfrm>
            <a:off x="788773" y="130347"/>
            <a:ext cx="10515600" cy="1325563"/>
          </a:xfrm>
        </p:spPr>
        <p:txBody>
          <a:bodyPr/>
          <a:lstStyle/>
          <a:p>
            <a:r>
              <a:rPr lang="en-US"/>
              <a:t>Guidelines</a:t>
            </a:r>
          </a:p>
        </p:txBody>
      </p:sp>
      <p:sp>
        <p:nvSpPr>
          <p:cNvPr id="3" name="Content Placeholder 2">
            <a:extLst>
              <a:ext uri="{FF2B5EF4-FFF2-40B4-BE49-F238E27FC236}">
                <a16:creationId xmlns:a16="http://schemas.microsoft.com/office/drawing/2014/main" id="{3A31B3B0-F606-40DD-9D95-6BC7C07E4FB6}"/>
              </a:ext>
            </a:extLst>
          </p:cNvPr>
          <p:cNvSpPr>
            <a:spLocks noGrp="1"/>
          </p:cNvSpPr>
          <p:nvPr>
            <p:ph idx="1"/>
          </p:nvPr>
        </p:nvSpPr>
        <p:spPr>
          <a:xfrm>
            <a:off x="838200" y="2013853"/>
            <a:ext cx="10515600" cy="4584137"/>
          </a:xfrm>
        </p:spPr>
        <p:txBody>
          <a:bodyPr>
            <a:normAutofit fontScale="77500" lnSpcReduction="20000"/>
          </a:bodyPr>
          <a:lstStyle/>
          <a:p>
            <a:endParaRPr lang="en-US" sz="3400" i="1"/>
          </a:p>
          <a:p>
            <a:r>
              <a:rPr lang="en-US"/>
              <a:t>If you are using Teams app with an organizational account, you will have access to Polls and Q&amp;A features. For users who do not use Teams app, you will not have access to Polls and Q&amp;A</a:t>
            </a:r>
          </a:p>
          <a:p>
            <a:r>
              <a:rPr lang="en-US"/>
              <a:t>Please use the chat responsibly. We reserve the right to moderate the chat and take the extreme action of removing the participant.</a:t>
            </a:r>
          </a:p>
          <a:p>
            <a:r>
              <a:rPr lang="en-US"/>
              <a:t>Please use "Raise Hand" 🤚feature if you would like to speak up. We will unmute you.</a:t>
            </a:r>
          </a:p>
          <a:p>
            <a:r>
              <a:rPr lang="en-US"/>
              <a:t>Participants that cannot submit answers to the polls are requested to put the answers in the chat</a:t>
            </a:r>
          </a:p>
          <a:p>
            <a:r>
              <a:rPr lang="en-US"/>
              <a:t>Participants that do not have access to Q&amp;A feature of Teams can put the questions in the chat and add "❓" reaction to it. If the participant is not able to add "❓", then the proctor will mark the question with "❓" reaction. When the question is answered, that reaction will be marked with "✅“</a:t>
            </a:r>
          </a:p>
          <a:p>
            <a:r>
              <a:rPr lang="en-US"/>
              <a:t>Questions that were not answered on the chat will be answered in a blog post soon after the event.</a:t>
            </a:r>
          </a:p>
          <a:p>
            <a:endParaRPr lang="en-US"/>
          </a:p>
          <a:p>
            <a:endParaRPr lang="en-US"/>
          </a:p>
        </p:txBody>
      </p:sp>
      <p:sp>
        <p:nvSpPr>
          <p:cNvPr id="5" name="TextBox 4">
            <a:extLst>
              <a:ext uri="{FF2B5EF4-FFF2-40B4-BE49-F238E27FC236}">
                <a16:creationId xmlns:a16="http://schemas.microsoft.com/office/drawing/2014/main" id="{C2B7BDF6-C10C-0DA7-97E2-A6FCAE692AF3}"/>
              </a:ext>
            </a:extLst>
          </p:cNvPr>
          <p:cNvSpPr txBox="1"/>
          <p:nvPr/>
        </p:nvSpPr>
        <p:spPr>
          <a:xfrm>
            <a:off x="838200" y="1273217"/>
            <a:ext cx="10416746"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indent="0">
              <a:buNone/>
            </a:pPr>
            <a:r>
              <a:rPr lang="en-GB" sz="1800" b="1" spc="50">
                <a:ln w="0"/>
                <a:solidFill>
                  <a:schemeClr val="bg1"/>
                </a:solidFill>
                <a:effectLst>
                  <a:innerShdw blurRad="63500" dist="50800" dir="13500000">
                    <a:srgbClr val="000000">
                      <a:alpha val="50000"/>
                    </a:srgbClr>
                  </a:innerShdw>
                </a:effectLst>
              </a:rPr>
              <a:t>**When you join this virtual engagement, your name, email address and/or phone number may be viewable by other session participants in the attendee list. By joining, you’re agreeing to this experience.**</a:t>
            </a:r>
          </a:p>
        </p:txBody>
      </p:sp>
      <p:pic>
        <p:nvPicPr>
          <p:cNvPr id="6" name="Picture 12" descr="Microsoft Logo Png - Free Transparent PNG Logos">
            <a:extLst>
              <a:ext uri="{FF2B5EF4-FFF2-40B4-BE49-F238E27FC236}">
                <a16:creationId xmlns:a16="http://schemas.microsoft.com/office/drawing/2014/main" id="{64012B15-CA06-A312-13BF-3754279E3A9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058400" y="5914691"/>
            <a:ext cx="2228519" cy="99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83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9A0-7AE2-2FFD-39BE-982C7E62CDBB}"/>
              </a:ext>
            </a:extLst>
          </p:cNvPr>
          <p:cNvSpPr>
            <a:spLocks noGrp="1"/>
          </p:cNvSpPr>
          <p:nvPr>
            <p:ph type="title"/>
          </p:nvPr>
        </p:nvSpPr>
        <p:spPr>
          <a:xfrm>
            <a:off x="431799" y="241989"/>
            <a:ext cx="10515600" cy="1325563"/>
          </a:xfrm>
        </p:spPr>
        <p:txBody>
          <a:bodyPr/>
          <a:lstStyle/>
          <a:p>
            <a:r>
              <a:rPr lang="en-US">
                <a:solidFill>
                  <a:srgbClr val="00B0F0"/>
                </a:solidFill>
              </a:rPr>
              <a:t>Agenda – High level</a:t>
            </a:r>
          </a:p>
        </p:txBody>
      </p:sp>
      <p:sp>
        <p:nvSpPr>
          <p:cNvPr id="3" name="Text Placeholder 2">
            <a:extLst>
              <a:ext uri="{FF2B5EF4-FFF2-40B4-BE49-F238E27FC236}">
                <a16:creationId xmlns:a16="http://schemas.microsoft.com/office/drawing/2014/main" id="{73DFA4BA-C49A-A0E2-FEB6-6EA9D430CB70}"/>
              </a:ext>
            </a:extLst>
          </p:cNvPr>
          <p:cNvSpPr>
            <a:spLocks noGrp="1"/>
          </p:cNvSpPr>
          <p:nvPr>
            <p:ph type="body" sz="quarter" idx="10"/>
          </p:nvPr>
        </p:nvSpPr>
        <p:spPr>
          <a:xfrm>
            <a:off x="586390" y="2105561"/>
            <a:ext cx="4876259" cy="2783326"/>
          </a:xfrm>
        </p:spPr>
        <p:txBody>
          <a:bodyPr/>
          <a:lstStyle/>
          <a:p>
            <a:r>
              <a:rPr lang="en-US" dirty="0">
                <a:solidFill>
                  <a:schemeClr val="accent2"/>
                </a:solidFill>
              </a:rPr>
              <a:t>First Half</a:t>
            </a:r>
          </a:p>
          <a:p>
            <a:pPr marL="342900" indent="-342900">
              <a:buFont typeface="Arial" panose="020B0604020202020204" pitchFamily="34" charset="0"/>
              <a:buChar char="•"/>
            </a:pPr>
            <a:r>
              <a:rPr lang="en-US" sz="2400" dirty="0"/>
              <a:t>Intro (5 mins)</a:t>
            </a:r>
          </a:p>
          <a:p>
            <a:pPr marL="342900" indent="-342900">
              <a:buFont typeface="Arial" panose="020B0604020202020204" pitchFamily="34" charset="0"/>
              <a:buChar char="•"/>
            </a:pPr>
            <a:r>
              <a:rPr lang="en-US" sz="2400" dirty="0"/>
              <a:t>Presentation (1 </a:t>
            </a:r>
            <a:r>
              <a:rPr lang="en-US" sz="2400" dirty="0" err="1"/>
              <a:t>hr</a:t>
            </a:r>
            <a:r>
              <a:rPr lang="en-US" sz="2400" dirty="0"/>
              <a:t>)</a:t>
            </a:r>
          </a:p>
          <a:p>
            <a:pPr marL="342900" indent="-342900">
              <a:buFont typeface="Arial" panose="020B0604020202020204" pitchFamily="34" charset="0"/>
              <a:buChar char="•"/>
            </a:pPr>
            <a:r>
              <a:rPr lang="en-US" sz="2400" dirty="0"/>
              <a:t>Break (10 min)</a:t>
            </a:r>
          </a:p>
          <a:p>
            <a:pPr marL="342900" indent="-342900">
              <a:buFont typeface="Arial" panose="020B0604020202020204" pitchFamily="34" charset="0"/>
              <a:buChar char="•"/>
            </a:pPr>
            <a:r>
              <a:rPr lang="en-US" sz="2400" dirty="0">
                <a:hlinkClick r:id="rId3"/>
              </a:rPr>
              <a:t>Lab 1</a:t>
            </a:r>
            <a:r>
              <a:rPr lang="en-US" sz="2400" dirty="0"/>
              <a:t> Challenges 1-4</a:t>
            </a:r>
          </a:p>
          <a:p>
            <a:pPr marL="342900" indent="-342900">
              <a:buFont typeface="Arial" panose="020B0604020202020204" pitchFamily="34" charset="0"/>
              <a:buChar char="•"/>
            </a:pPr>
            <a:r>
              <a:rPr lang="en-US" sz="2400" dirty="0"/>
              <a:t>Lunch (30 mins)</a:t>
            </a:r>
          </a:p>
        </p:txBody>
      </p:sp>
      <p:pic>
        <p:nvPicPr>
          <p:cNvPr id="4" name="Picture 3">
            <a:extLst>
              <a:ext uri="{FF2B5EF4-FFF2-40B4-BE49-F238E27FC236}">
                <a16:creationId xmlns:a16="http://schemas.microsoft.com/office/drawing/2014/main" id="{85532FE9-291C-805F-B7E1-703F5A5E17A4}"/>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676987" y="336084"/>
            <a:ext cx="1083214" cy="568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93D435B-A391-C84D-1E15-F673537B5C9F}"/>
              </a:ext>
            </a:extLst>
          </p:cNvPr>
          <p:cNvSpPr txBox="1">
            <a:spLocks/>
          </p:cNvSpPr>
          <p:nvPr/>
        </p:nvSpPr>
        <p:spPr>
          <a:xfrm>
            <a:off x="6729353" y="2105561"/>
            <a:ext cx="4876259" cy="26468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2"/>
                </a:solidFill>
              </a:rPr>
              <a:t>Second Half</a:t>
            </a:r>
          </a:p>
          <a:p>
            <a:pPr marL="342900" indent="-342900">
              <a:buFont typeface="Arial" panose="020B0604020202020204" pitchFamily="34" charset="0"/>
              <a:buChar char="•"/>
            </a:pPr>
            <a:r>
              <a:rPr lang="en-US" sz="2400" dirty="0"/>
              <a:t>Regroup (5 mins)</a:t>
            </a:r>
          </a:p>
          <a:p>
            <a:pPr marL="342900" indent="-342900">
              <a:buFont typeface="Arial" panose="020B0604020202020204" pitchFamily="34" charset="0"/>
              <a:buChar char="•"/>
            </a:pPr>
            <a:r>
              <a:rPr lang="en-US" sz="2400" dirty="0"/>
              <a:t>Presentation (45 mins)</a:t>
            </a:r>
          </a:p>
          <a:p>
            <a:pPr marL="342900" indent="-342900">
              <a:buFont typeface="Arial" panose="020B0604020202020204" pitchFamily="34" charset="0"/>
              <a:buChar char="•"/>
            </a:pPr>
            <a:r>
              <a:rPr lang="en-US" sz="2400" dirty="0"/>
              <a:t>Break (10 mins)</a:t>
            </a:r>
          </a:p>
          <a:p>
            <a:pPr marL="342900" indent="-342900">
              <a:buFont typeface="Arial" panose="020B0604020202020204" pitchFamily="34" charset="0"/>
              <a:buChar char="•"/>
            </a:pPr>
            <a:r>
              <a:rPr lang="en-US" sz="2400" dirty="0">
                <a:hlinkClick r:id="rId5"/>
              </a:rPr>
              <a:t>Lab 2</a:t>
            </a:r>
            <a:r>
              <a:rPr lang="en-US" sz="2400" dirty="0"/>
              <a:t> Challenges (5-8)</a:t>
            </a:r>
          </a:p>
          <a:p>
            <a:pPr marL="342900" indent="-342900">
              <a:buFont typeface="Arial" panose="020B0604020202020204" pitchFamily="34" charset="0"/>
              <a:buChar char="•"/>
            </a:pPr>
            <a:r>
              <a:rPr lang="en-US" sz="2400" dirty="0"/>
              <a:t>Closing (15 mins)</a:t>
            </a:r>
          </a:p>
        </p:txBody>
      </p:sp>
    </p:spTree>
    <p:extLst>
      <p:ext uri="{BB962C8B-B14F-4D97-AF65-F5344CB8AC3E}">
        <p14:creationId xmlns:p14="http://schemas.microsoft.com/office/powerpoint/2010/main" val="195690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star, night sky&#10;&#10;Description automatically generated">
            <a:extLst>
              <a:ext uri="{FF2B5EF4-FFF2-40B4-BE49-F238E27FC236}">
                <a16:creationId xmlns:a16="http://schemas.microsoft.com/office/drawing/2014/main" id="{1DB010E1-7232-FF21-DEC5-1D3C390E83AB}"/>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1" y="31158"/>
            <a:ext cx="12191999" cy="6826842"/>
          </a:xfrm>
          <a:prstGeom prst="rect">
            <a:avLst/>
          </a:prstGeom>
        </p:spPr>
      </p:pic>
      <p:sp>
        <p:nvSpPr>
          <p:cNvPr id="99" name="AutoShape 2">
            <a:extLst>
              <a:ext uri="{FF2B5EF4-FFF2-40B4-BE49-F238E27FC236}">
                <a16:creationId xmlns:a16="http://schemas.microsoft.com/office/drawing/2014/main" id="{6AE469CE-C0F8-57CA-EC21-8B17621A6E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7" name="Title 156">
            <a:extLst>
              <a:ext uri="{FF2B5EF4-FFF2-40B4-BE49-F238E27FC236}">
                <a16:creationId xmlns:a16="http://schemas.microsoft.com/office/drawing/2014/main" id="{11302E0C-014D-966C-638A-D3D8FA2D4A78}"/>
              </a:ext>
            </a:extLst>
          </p:cNvPr>
          <p:cNvSpPr>
            <a:spLocks noGrp="1"/>
          </p:cNvSpPr>
          <p:nvPr>
            <p:ph type="title"/>
          </p:nvPr>
        </p:nvSpPr>
        <p:spPr/>
        <p:txBody>
          <a:bodyPr>
            <a:normAutofit/>
          </a:bodyPr>
          <a:lstStyle/>
          <a:p>
            <a:r>
              <a:rPr lang="en-US"/>
              <a:t>Telemetry: Key data for digital transformation</a:t>
            </a:r>
          </a:p>
        </p:txBody>
      </p:sp>
      <p:sp>
        <p:nvSpPr>
          <p:cNvPr id="6" name="Arrow: Right 5">
            <a:extLst>
              <a:ext uri="{FF2B5EF4-FFF2-40B4-BE49-F238E27FC236}">
                <a16:creationId xmlns:a16="http://schemas.microsoft.com/office/drawing/2014/main" id="{2D2DF24D-3BCB-959D-C387-2629E897E3B9}"/>
              </a:ext>
            </a:extLst>
          </p:cNvPr>
          <p:cNvSpPr/>
          <p:nvPr/>
        </p:nvSpPr>
        <p:spPr>
          <a:xfrm>
            <a:off x="4472573" y="3139729"/>
            <a:ext cx="1341752" cy="1464400"/>
          </a:xfrm>
          <a:prstGeom prst="rightArrow">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1400" b="1">
              <a:solidFill>
                <a:srgbClr val="00B0F0"/>
              </a:solidFill>
              <a:latin typeface="Segoe UI"/>
              <a:cs typeface="Segoe UI" pitchFamily="34" charset="0"/>
            </a:endParaRPr>
          </a:p>
        </p:txBody>
      </p:sp>
      <p:sp>
        <p:nvSpPr>
          <p:cNvPr id="7" name="Arrow: Right 6">
            <a:extLst>
              <a:ext uri="{FF2B5EF4-FFF2-40B4-BE49-F238E27FC236}">
                <a16:creationId xmlns:a16="http://schemas.microsoft.com/office/drawing/2014/main" id="{B87460C1-A206-18B8-C072-F566A87D20D1}"/>
              </a:ext>
            </a:extLst>
          </p:cNvPr>
          <p:cNvSpPr/>
          <p:nvPr/>
        </p:nvSpPr>
        <p:spPr>
          <a:xfrm flipH="1">
            <a:off x="7334785" y="3125301"/>
            <a:ext cx="1341753" cy="1464400"/>
          </a:xfrm>
          <a:prstGeom prst="rightArrow">
            <a:avLst/>
          </a:prstGeom>
          <a:noFill/>
          <a:ln w="9525"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1400" b="1">
              <a:solidFill>
                <a:srgbClr val="9BF00B"/>
              </a:solidFill>
              <a:latin typeface="Segoe UI"/>
              <a:cs typeface="Segoe UI" pitchFamily="34" charset="0"/>
            </a:endParaRPr>
          </a:p>
        </p:txBody>
      </p:sp>
      <p:sp>
        <p:nvSpPr>
          <p:cNvPr id="9" name="TextBox 8">
            <a:extLst>
              <a:ext uri="{FF2B5EF4-FFF2-40B4-BE49-F238E27FC236}">
                <a16:creationId xmlns:a16="http://schemas.microsoft.com/office/drawing/2014/main" id="{2C13F674-71E2-3C61-84FC-C92A78D2CE47}"/>
              </a:ext>
            </a:extLst>
          </p:cNvPr>
          <p:cNvSpPr txBox="1"/>
          <p:nvPr/>
        </p:nvSpPr>
        <p:spPr>
          <a:xfrm>
            <a:off x="4544463" y="3631920"/>
            <a:ext cx="1081166" cy="430887"/>
          </a:xfrm>
          <a:prstGeom prst="rect">
            <a:avLst/>
          </a:prstGeom>
          <a:noFill/>
        </p:spPr>
        <p:txBody>
          <a:bodyPr wrap="square" rtlCol="0">
            <a:spAutoFit/>
          </a:bodyPr>
          <a:lstStyle/>
          <a:p>
            <a:r>
              <a:rPr lang="en-US" sz="1100"/>
              <a:t>Telemetry, timeseries, tags</a:t>
            </a:r>
          </a:p>
        </p:txBody>
      </p:sp>
      <p:sp>
        <p:nvSpPr>
          <p:cNvPr id="11" name="TextBox 10">
            <a:extLst>
              <a:ext uri="{FF2B5EF4-FFF2-40B4-BE49-F238E27FC236}">
                <a16:creationId xmlns:a16="http://schemas.microsoft.com/office/drawing/2014/main" id="{54EE6F7D-61E8-4501-5F4A-62051A85490B}"/>
              </a:ext>
            </a:extLst>
          </p:cNvPr>
          <p:cNvSpPr txBox="1"/>
          <p:nvPr/>
        </p:nvSpPr>
        <p:spPr>
          <a:xfrm>
            <a:off x="7580925" y="3631919"/>
            <a:ext cx="1081166" cy="430887"/>
          </a:xfrm>
          <a:prstGeom prst="rect">
            <a:avLst/>
          </a:prstGeom>
          <a:noFill/>
        </p:spPr>
        <p:txBody>
          <a:bodyPr wrap="square" rtlCol="0">
            <a:spAutoFit/>
          </a:bodyPr>
          <a:lstStyle/>
          <a:p>
            <a:r>
              <a:rPr lang="en-US" sz="1100"/>
              <a:t>Logs, traces, metrics</a:t>
            </a:r>
          </a:p>
        </p:txBody>
      </p:sp>
      <p:sp>
        <p:nvSpPr>
          <p:cNvPr id="27" name="Rectangle: Rounded Corners 26">
            <a:extLst>
              <a:ext uri="{FF2B5EF4-FFF2-40B4-BE49-F238E27FC236}">
                <a16:creationId xmlns:a16="http://schemas.microsoft.com/office/drawing/2014/main" id="{C8CAB013-FA9B-1038-DDE7-700228472797}"/>
              </a:ext>
            </a:extLst>
          </p:cNvPr>
          <p:cNvSpPr/>
          <p:nvPr/>
        </p:nvSpPr>
        <p:spPr>
          <a:xfrm>
            <a:off x="5716087" y="2272775"/>
            <a:ext cx="1785755" cy="3231769"/>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a:t>High Frequency</a:t>
            </a:r>
          </a:p>
          <a:p>
            <a:pPr algn="ctr">
              <a:lnSpc>
                <a:spcPct val="150000"/>
              </a:lnSpc>
            </a:pPr>
            <a:r>
              <a:rPr lang="en-US" sz="1400"/>
              <a:t>High Volume</a:t>
            </a:r>
          </a:p>
          <a:p>
            <a:pPr algn="ctr">
              <a:lnSpc>
                <a:spcPct val="150000"/>
              </a:lnSpc>
            </a:pPr>
            <a:r>
              <a:rPr lang="en-US" sz="1400"/>
              <a:t>High Velocity</a:t>
            </a:r>
          </a:p>
          <a:p>
            <a:pPr algn="ctr">
              <a:lnSpc>
                <a:spcPct val="150000"/>
              </a:lnSpc>
            </a:pPr>
            <a:r>
              <a:rPr lang="en-US" sz="1400"/>
              <a:t>Schema Drift</a:t>
            </a:r>
          </a:p>
          <a:p>
            <a:pPr algn="ctr">
              <a:lnSpc>
                <a:spcPct val="150000"/>
              </a:lnSpc>
            </a:pPr>
            <a:r>
              <a:rPr lang="en-US" sz="1400"/>
              <a:t>Semi-structured + Free Text</a:t>
            </a:r>
          </a:p>
          <a:p>
            <a:pPr algn="ctr">
              <a:lnSpc>
                <a:spcPct val="150000"/>
              </a:lnSpc>
            </a:pPr>
            <a:r>
              <a:rPr lang="en-US" sz="1400"/>
              <a:t>Immutable</a:t>
            </a:r>
          </a:p>
          <a:p>
            <a:pPr algn="ctr">
              <a:lnSpc>
                <a:spcPct val="150000"/>
              </a:lnSpc>
            </a:pPr>
            <a:r>
              <a:rPr lang="en-US" sz="1400"/>
              <a:t>Low Latency</a:t>
            </a:r>
          </a:p>
        </p:txBody>
      </p:sp>
      <p:grpSp>
        <p:nvGrpSpPr>
          <p:cNvPr id="68" name="Group 67">
            <a:extLst>
              <a:ext uri="{FF2B5EF4-FFF2-40B4-BE49-F238E27FC236}">
                <a16:creationId xmlns:a16="http://schemas.microsoft.com/office/drawing/2014/main" id="{F3AA46EE-943E-DC79-41A5-9191CDF19EBC}"/>
              </a:ext>
            </a:extLst>
          </p:cNvPr>
          <p:cNvGrpSpPr/>
          <p:nvPr/>
        </p:nvGrpSpPr>
        <p:grpSpPr>
          <a:xfrm>
            <a:off x="8677616" y="1637012"/>
            <a:ext cx="2662059" cy="4559474"/>
            <a:chOff x="8677616" y="1637012"/>
            <a:chExt cx="2662059" cy="4559474"/>
          </a:xfrm>
        </p:grpSpPr>
        <p:sp>
          <p:nvSpPr>
            <p:cNvPr id="53" name="Rectangle 52">
              <a:extLst>
                <a:ext uri="{FF2B5EF4-FFF2-40B4-BE49-F238E27FC236}">
                  <a16:creationId xmlns:a16="http://schemas.microsoft.com/office/drawing/2014/main" id="{2EFE9B87-1343-88AA-C3FC-DA319E0E4D63}"/>
                </a:ext>
              </a:extLst>
            </p:cNvPr>
            <p:cNvSpPr/>
            <p:nvPr/>
          </p:nvSpPr>
          <p:spPr bwMode="auto">
            <a:xfrm>
              <a:off x="8677616" y="1637012"/>
              <a:ext cx="2662059" cy="4559474"/>
            </a:xfrm>
            <a:prstGeom prst="rect">
              <a:avLst/>
            </a:prstGeom>
            <a:solidFill>
              <a:schemeClr val="bg1"/>
            </a:solidFill>
            <a:ln w="9525"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defTabSz="932293" fontAlgn="base">
                <a:spcBef>
                  <a:spcPct val="0"/>
                </a:spcBef>
                <a:spcAft>
                  <a:spcPct val="0"/>
                </a:spcAft>
                <a:defRPr/>
              </a:pPr>
              <a:r>
                <a:rPr lang="en-US" sz="1400" b="1">
                  <a:solidFill>
                    <a:srgbClr val="9BF00B"/>
                  </a:solidFill>
                  <a:latin typeface="Segoe UI"/>
                  <a:ea typeface="Segoe UI" pitchFamily="34" charset="0"/>
                  <a:cs typeface="Segoe UI" pitchFamily="34" charset="0"/>
                </a:rPr>
                <a:t>Digital World</a:t>
              </a:r>
            </a:p>
          </p:txBody>
        </p:sp>
        <p:pic>
          <p:nvPicPr>
            <p:cNvPr id="42" name="Graphic 2" descr="Ui Ux with solid fill">
              <a:extLst>
                <a:ext uri="{FF2B5EF4-FFF2-40B4-BE49-F238E27FC236}">
                  <a16:creationId xmlns:a16="http://schemas.microsoft.com/office/drawing/2014/main" id="{DB245F7E-1B29-5F23-66F2-D20E5867672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7990" y="4209874"/>
              <a:ext cx="384048" cy="384048"/>
            </a:xfrm>
            <a:prstGeom prst="rect">
              <a:avLst/>
            </a:prstGeom>
          </p:spPr>
        </p:pic>
        <p:pic>
          <p:nvPicPr>
            <p:cNvPr id="43" name="Graphic 3" descr="Cloud Computing with solid fill">
              <a:extLst>
                <a:ext uri="{FF2B5EF4-FFF2-40B4-BE49-F238E27FC236}">
                  <a16:creationId xmlns:a16="http://schemas.microsoft.com/office/drawing/2014/main" id="{B913F776-E500-FEC6-6AEA-FFEE47EB77F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2613" y="3572077"/>
              <a:ext cx="384048" cy="384048"/>
            </a:xfrm>
            <a:prstGeom prst="rect">
              <a:avLst/>
            </a:prstGeom>
          </p:spPr>
        </p:pic>
        <p:pic>
          <p:nvPicPr>
            <p:cNvPr id="46" name="Graphic 5" descr="Server with solid fill">
              <a:extLst>
                <a:ext uri="{FF2B5EF4-FFF2-40B4-BE49-F238E27FC236}">
                  <a16:creationId xmlns:a16="http://schemas.microsoft.com/office/drawing/2014/main" id="{44B07904-289B-702A-7D8E-1E0DD4176AE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21800" y="4208797"/>
              <a:ext cx="384048" cy="384048"/>
            </a:xfrm>
            <a:prstGeom prst="rect">
              <a:avLst/>
            </a:prstGeom>
          </p:spPr>
        </p:pic>
        <p:pic>
          <p:nvPicPr>
            <p:cNvPr id="48" name="Graphic 6" descr="Database with solid fill">
              <a:extLst>
                <a:ext uri="{FF2B5EF4-FFF2-40B4-BE49-F238E27FC236}">
                  <a16:creationId xmlns:a16="http://schemas.microsoft.com/office/drawing/2014/main" id="{B08597BC-F64A-BECC-C50A-E48A6244258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52312" y="4189547"/>
              <a:ext cx="384048" cy="384048"/>
            </a:xfrm>
            <a:prstGeom prst="rect">
              <a:avLst/>
            </a:prstGeom>
          </p:spPr>
        </p:pic>
        <p:pic>
          <p:nvPicPr>
            <p:cNvPr id="50" name="Graphic 7" descr="Lock with solid fill">
              <a:extLst>
                <a:ext uri="{FF2B5EF4-FFF2-40B4-BE49-F238E27FC236}">
                  <a16:creationId xmlns:a16="http://schemas.microsoft.com/office/drawing/2014/main" id="{27E2D846-CA0E-33A1-C0A2-D952D54316D8}"/>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64297" y="4869070"/>
              <a:ext cx="384048" cy="384048"/>
            </a:xfrm>
            <a:prstGeom prst="rect">
              <a:avLst/>
            </a:prstGeom>
          </p:spPr>
        </p:pic>
        <p:pic>
          <p:nvPicPr>
            <p:cNvPr id="51" name="Graphic 8" descr="Shield Tick with solid fill">
              <a:extLst>
                <a:ext uri="{FF2B5EF4-FFF2-40B4-BE49-F238E27FC236}">
                  <a16:creationId xmlns:a16="http://schemas.microsoft.com/office/drawing/2014/main" id="{4DDB0874-75FE-A263-7BBC-01A7C7A7129D}"/>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816621" y="4879808"/>
              <a:ext cx="384048" cy="384048"/>
            </a:xfrm>
            <a:prstGeom prst="rect">
              <a:avLst/>
            </a:prstGeom>
          </p:spPr>
        </p:pic>
        <p:pic>
          <p:nvPicPr>
            <p:cNvPr id="55" name="Picture 54" descr="Kubernetes Icon in File">
              <a:extLst>
                <a:ext uri="{FF2B5EF4-FFF2-40B4-BE49-F238E27FC236}">
                  <a16:creationId xmlns:a16="http://schemas.microsoft.com/office/drawing/2014/main" id="{1DCEFDEF-38EC-DC79-8427-05D585B78839}"/>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8940981" y="3550818"/>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ess and Media Resources - Docker">
              <a:extLst>
                <a:ext uri="{FF2B5EF4-FFF2-40B4-BE49-F238E27FC236}">
                  <a16:creationId xmlns:a16="http://schemas.microsoft.com/office/drawing/2014/main" id="{E0D8B7F4-6523-98C2-20B3-DE2B17DDC41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829078" y="3578331"/>
              <a:ext cx="384048" cy="32902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B22AF788-BB25-B8ED-406C-36C37A527DDA}"/>
                </a:ext>
              </a:extLst>
            </p:cNvPr>
            <p:cNvGrpSpPr/>
            <p:nvPr/>
          </p:nvGrpSpPr>
          <p:grpSpPr>
            <a:xfrm>
              <a:off x="10718229" y="2569587"/>
              <a:ext cx="384048" cy="384048"/>
              <a:chOff x="4096258" y="1980421"/>
              <a:chExt cx="553998" cy="553998"/>
            </a:xfrm>
          </p:grpSpPr>
          <p:sp>
            <p:nvSpPr>
              <p:cNvPr id="66" name="Rectangle 65">
                <a:extLst>
                  <a:ext uri="{FF2B5EF4-FFF2-40B4-BE49-F238E27FC236}">
                    <a16:creationId xmlns:a16="http://schemas.microsoft.com/office/drawing/2014/main" id="{97A2CF9A-94D6-CBF0-FFE1-5116CE1DE86E}"/>
                  </a:ext>
                </a:extLst>
              </p:cNvPr>
              <p:cNvSpPr/>
              <p:nvPr/>
            </p:nvSpPr>
            <p:spPr bwMode="auto">
              <a:xfrm>
                <a:off x="4096258" y="1980421"/>
                <a:ext cx="553998"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descr="27 Aws Icons - Free in SVG, PNG, ICO - IconScout">
                <a:extLst>
                  <a:ext uri="{FF2B5EF4-FFF2-40B4-BE49-F238E27FC236}">
                    <a16:creationId xmlns:a16="http://schemas.microsoft.com/office/drawing/2014/main" id="{C73E9BF0-5266-7855-CAAF-AA75ED0C0D21}"/>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122490" y="2006653"/>
                <a:ext cx="501534" cy="501534"/>
              </a:xfrm>
              <a:prstGeom prst="rect">
                <a:avLst/>
              </a:prstGeom>
              <a:noFill/>
              <a:extLst>
                <a:ext uri="{909E8E84-426E-40DD-AFC4-6F175D3DCCD1}">
                  <a14:hiddenFill xmlns:a14="http://schemas.microsoft.com/office/drawing/2010/main">
                    <a:solidFill>
                      <a:srgbClr val="FFFFFF"/>
                    </a:solidFill>
                  </a14:hiddenFill>
                </a:ext>
              </a:extLst>
            </p:spPr>
          </p:pic>
        </p:grpSp>
        <p:pic>
          <p:nvPicPr>
            <p:cNvPr id="59" name="Picture 58">
              <a:extLst>
                <a:ext uri="{FF2B5EF4-FFF2-40B4-BE49-F238E27FC236}">
                  <a16:creationId xmlns:a16="http://schemas.microsoft.com/office/drawing/2014/main" id="{8C721891-2F18-F214-7A31-18FC6589B3E3}"/>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921800" y="2567871"/>
              <a:ext cx="384048" cy="38404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Holori - GCP icons">
              <a:extLst>
                <a:ext uri="{FF2B5EF4-FFF2-40B4-BE49-F238E27FC236}">
                  <a16:creationId xmlns:a16="http://schemas.microsoft.com/office/drawing/2014/main" id="{ACD7FBB5-C0BD-9E59-59C1-82D071BAD804}"/>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9607842" y="2530735"/>
              <a:ext cx="872989" cy="45831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D549301D-644A-6D65-EB92-658F71C9217B}"/>
                </a:ext>
              </a:extLst>
            </p:cNvPr>
            <p:cNvCxnSpPr/>
            <p:nvPr/>
          </p:nvCxnSpPr>
          <p:spPr>
            <a:xfrm>
              <a:off x="8881721" y="3221553"/>
              <a:ext cx="22787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1CCD05-F982-7A12-1DFD-B3E70831AD49}"/>
                </a:ext>
              </a:extLst>
            </p:cNvPr>
            <p:cNvCxnSpPr/>
            <p:nvPr/>
          </p:nvCxnSpPr>
          <p:spPr>
            <a:xfrm>
              <a:off x="8881720" y="5450516"/>
              <a:ext cx="22787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TextBox 17">
              <a:extLst>
                <a:ext uri="{FF2B5EF4-FFF2-40B4-BE49-F238E27FC236}">
                  <a16:creationId xmlns:a16="http://schemas.microsoft.com/office/drawing/2014/main" id="{BEAC9E8B-2A11-1B53-D9F1-0B746E92D2F2}"/>
                </a:ext>
              </a:extLst>
            </p:cNvPr>
            <p:cNvSpPr txBox="1"/>
            <p:nvPr/>
          </p:nvSpPr>
          <p:spPr>
            <a:xfrm>
              <a:off x="8881720" y="5566025"/>
              <a:ext cx="51356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Audit Logs</a:t>
              </a:r>
            </a:p>
          </p:txBody>
        </p:sp>
        <p:sp>
          <p:nvSpPr>
            <p:cNvPr id="64" name="TextBox 18">
              <a:extLst>
                <a:ext uri="{FF2B5EF4-FFF2-40B4-BE49-F238E27FC236}">
                  <a16:creationId xmlns:a16="http://schemas.microsoft.com/office/drawing/2014/main" id="{AB29A00F-1F04-66A6-75FF-5C345E0C382B}"/>
                </a:ext>
              </a:extLst>
            </p:cNvPr>
            <p:cNvSpPr txBox="1"/>
            <p:nvPr/>
          </p:nvSpPr>
          <p:spPr>
            <a:xfrm>
              <a:off x="9754221" y="5566025"/>
              <a:ext cx="592809"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Activity Logs</a:t>
              </a:r>
            </a:p>
          </p:txBody>
        </p:sp>
        <p:sp>
          <p:nvSpPr>
            <p:cNvPr id="65" name="TextBox 19">
              <a:extLst>
                <a:ext uri="{FF2B5EF4-FFF2-40B4-BE49-F238E27FC236}">
                  <a16:creationId xmlns:a16="http://schemas.microsoft.com/office/drawing/2014/main" id="{6B61FF43-C26A-AA41-1099-285450A9E795}"/>
                </a:ext>
              </a:extLst>
            </p:cNvPr>
            <p:cNvSpPr txBox="1"/>
            <p:nvPr/>
          </p:nvSpPr>
          <p:spPr>
            <a:xfrm>
              <a:off x="10613429" y="5566025"/>
              <a:ext cx="580228"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t>Access Logs</a:t>
              </a:r>
            </a:p>
          </p:txBody>
        </p:sp>
        <p:pic>
          <p:nvPicPr>
            <p:cNvPr id="44" name="Graphic 4" descr="Check In with solid fill">
              <a:extLst>
                <a:ext uri="{FF2B5EF4-FFF2-40B4-BE49-F238E27FC236}">
                  <a16:creationId xmlns:a16="http://schemas.microsoft.com/office/drawing/2014/main" id="{4BE7BF7A-EB11-0517-04EF-408CC487D530}"/>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661409" y="4843666"/>
              <a:ext cx="384048" cy="384048"/>
            </a:xfrm>
            <a:prstGeom prst="rect">
              <a:avLst/>
            </a:prstGeom>
          </p:spPr>
        </p:pic>
      </p:grpSp>
      <p:sp>
        <p:nvSpPr>
          <p:cNvPr id="101" name="AutoShape 6">
            <a:extLst>
              <a:ext uri="{FF2B5EF4-FFF2-40B4-BE49-F238E27FC236}">
                <a16:creationId xmlns:a16="http://schemas.microsoft.com/office/drawing/2014/main" id="{BD4C1B26-EE34-5C28-78F7-56554A741D0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AutoShape 8">
            <a:extLst>
              <a:ext uri="{FF2B5EF4-FFF2-40B4-BE49-F238E27FC236}">
                <a16:creationId xmlns:a16="http://schemas.microsoft.com/office/drawing/2014/main" id="{54F39147-7E89-3E1B-686B-A2E1D179DE1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09" name="Group 108">
            <a:extLst>
              <a:ext uri="{FF2B5EF4-FFF2-40B4-BE49-F238E27FC236}">
                <a16:creationId xmlns:a16="http://schemas.microsoft.com/office/drawing/2014/main" id="{28118848-8079-991E-A1C2-F1EDF7C22C43}"/>
              </a:ext>
            </a:extLst>
          </p:cNvPr>
          <p:cNvGrpSpPr/>
          <p:nvPr/>
        </p:nvGrpSpPr>
        <p:grpSpPr>
          <a:xfrm>
            <a:off x="588263" y="1228725"/>
            <a:ext cx="3877117" cy="5344091"/>
            <a:chOff x="588263" y="1228725"/>
            <a:chExt cx="3877117" cy="5344091"/>
          </a:xfrm>
        </p:grpSpPr>
        <p:grpSp>
          <p:nvGrpSpPr>
            <p:cNvPr id="29" name="Group 28">
              <a:extLst>
                <a:ext uri="{FF2B5EF4-FFF2-40B4-BE49-F238E27FC236}">
                  <a16:creationId xmlns:a16="http://schemas.microsoft.com/office/drawing/2014/main" id="{4FC76462-BC2F-DF28-789F-0663A38FEC3E}"/>
                </a:ext>
              </a:extLst>
            </p:cNvPr>
            <p:cNvGrpSpPr/>
            <p:nvPr/>
          </p:nvGrpSpPr>
          <p:grpSpPr>
            <a:xfrm>
              <a:off x="588263" y="1228725"/>
              <a:ext cx="3877117" cy="5344091"/>
              <a:chOff x="1000835" y="1158658"/>
              <a:chExt cx="3505018" cy="5414158"/>
            </a:xfrm>
          </p:grpSpPr>
          <p:pic>
            <p:nvPicPr>
              <p:cNvPr id="128" name="Graphic 127" descr="Web design with solid fill">
                <a:extLst>
                  <a:ext uri="{FF2B5EF4-FFF2-40B4-BE49-F238E27FC236}">
                    <a16:creationId xmlns:a16="http://schemas.microsoft.com/office/drawing/2014/main" id="{F75EE983-D1D6-E8C3-C39A-71BC13186A7E}"/>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774103" y="4604129"/>
                <a:ext cx="384048" cy="384048"/>
              </a:xfrm>
              <a:prstGeom prst="rect">
                <a:avLst/>
              </a:prstGeom>
            </p:spPr>
          </p:pic>
          <p:pic>
            <p:nvPicPr>
              <p:cNvPr id="132" name="Graphic 131" descr="Credit card with solid fill">
                <a:extLst>
                  <a:ext uri="{FF2B5EF4-FFF2-40B4-BE49-F238E27FC236}">
                    <a16:creationId xmlns:a16="http://schemas.microsoft.com/office/drawing/2014/main" id="{BD3F3AFD-52A7-4CC4-D532-19E65C9F1571}"/>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956831" y="5097099"/>
                <a:ext cx="384048" cy="384048"/>
              </a:xfrm>
              <a:prstGeom prst="rect">
                <a:avLst/>
              </a:prstGeom>
            </p:spPr>
          </p:pic>
          <p:sp>
            <p:nvSpPr>
              <p:cNvPr id="79" name="Rectangle 78">
                <a:extLst>
                  <a:ext uri="{FF2B5EF4-FFF2-40B4-BE49-F238E27FC236}">
                    <a16:creationId xmlns:a16="http://schemas.microsoft.com/office/drawing/2014/main" id="{0FA80519-11AA-E7F8-6D1D-3B6CC5D65295}"/>
                  </a:ext>
                </a:extLst>
              </p:cNvPr>
              <p:cNvSpPr/>
              <p:nvPr/>
            </p:nvSpPr>
            <p:spPr bwMode="auto">
              <a:xfrm>
                <a:off x="1000835" y="1158658"/>
                <a:ext cx="3502211" cy="5414158"/>
              </a:xfrm>
              <a:prstGeom prst="rect">
                <a:avLst/>
              </a:prstGeom>
              <a:solidFill>
                <a:schemeClr val="bg1"/>
              </a:solid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400" b="1">
                    <a:solidFill>
                      <a:srgbClr val="00B0F0"/>
                    </a:solidFill>
                    <a:latin typeface="Segoe UI"/>
                    <a:ea typeface="Segoe UI" pitchFamily="34" charset="0"/>
                    <a:cs typeface="Segoe UI" pitchFamily="34" charset="0"/>
                  </a:rPr>
                  <a:t>Physical World</a:t>
                </a:r>
              </a:p>
            </p:txBody>
          </p:sp>
          <p:pic>
            <p:nvPicPr>
              <p:cNvPr id="8" name="Graphic 7" descr="Electric car with solid fill">
                <a:extLst>
                  <a:ext uri="{FF2B5EF4-FFF2-40B4-BE49-F238E27FC236}">
                    <a16:creationId xmlns:a16="http://schemas.microsoft.com/office/drawing/2014/main" id="{7501A3E0-B478-1CCE-92C2-FD0FEBE6FA39}"/>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348571" y="2611022"/>
                <a:ext cx="384048" cy="384048"/>
              </a:xfrm>
              <a:prstGeom prst="rect">
                <a:avLst/>
              </a:prstGeom>
            </p:spPr>
          </p:pic>
          <p:pic>
            <p:nvPicPr>
              <p:cNvPr id="14" name="Graphic 13" descr="Jackhammer outline">
                <a:extLst>
                  <a:ext uri="{FF2B5EF4-FFF2-40B4-BE49-F238E27FC236}">
                    <a16:creationId xmlns:a16="http://schemas.microsoft.com/office/drawing/2014/main" id="{298CDF6A-4974-85A7-9926-523856A11303}"/>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46306" y="2611022"/>
                <a:ext cx="384048" cy="384048"/>
              </a:xfrm>
              <a:prstGeom prst="rect">
                <a:avLst/>
              </a:prstGeom>
            </p:spPr>
          </p:pic>
          <p:pic>
            <p:nvPicPr>
              <p:cNvPr id="18" name="Graphic 17" descr="Crane with solid fill">
                <a:extLst>
                  <a:ext uri="{FF2B5EF4-FFF2-40B4-BE49-F238E27FC236}">
                    <a16:creationId xmlns:a16="http://schemas.microsoft.com/office/drawing/2014/main" id="{7A70145D-6EA1-B5EF-3B74-A38D68FFE345}"/>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62028" y="3609872"/>
                <a:ext cx="384048" cy="384048"/>
              </a:xfrm>
              <a:prstGeom prst="rect">
                <a:avLst/>
              </a:prstGeom>
            </p:spPr>
          </p:pic>
          <p:pic>
            <p:nvPicPr>
              <p:cNvPr id="40" name="Graphic 39" descr="Continuous Improvement with solid fill">
                <a:extLst>
                  <a:ext uri="{FF2B5EF4-FFF2-40B4-BE49-F238E27FC236}">
                    <a16:creationId xmlns:a16="http://schemas.microsoft.com/office/drawing/2014/main" id="{6EE910F9-6B06-C121-C061-1DF35099EB3C}"/>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616467" y="3125301"/>
                <a:ext cx="384048" cy="384048"/>
              </a:xfrm>
              <a:prstGeom prst="rect">
                <a:avLst/>
              </a:prstGeom>
            </p:spPr>
          </p:pic>
          <p:pic>
            <p:nvPicPr>
              <p:cNvPr id="52" name="Graphic 51" descr="Robot Hand with solid fill">
                <a:extLst>
                  <a:ext uri="{FF2B5EF4-FFF2-40B4-BE49-F238E27FC236}">
                    <a16:creationId xmlns:a16="http://schemas.microsoft.com/office/drawing/2014/main" id="{8CB99ED1-7792-1544-AED8-FA939CF677D9}"/>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659961" y="3609872"/>
                <a:ext cx="384048" cy="384048"/>
              </a:xfrm>
              <a:prstGeom prst="rect">
                <a:avLst/>
              </a:prstGeom>
            </p:spPr>
          </p:pic>
          <p:pic>
            <p:nvPicPr>
              <p:cNvPr id="82" name="Graphic 81" descr="Shopping cart with solid fill">
                <a:extLst>
                  <a:ext uri="{FF2B5EF4-FFF2-40B4-BE49-F238E27FC236}">
                    <a16:creationId xmlns:a16="http://schemas.microsoft.com/office/drawing/2014/main" id="{B7BADBE7-3D3F-D9A6-65CD-C59C07755770}"/>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3083830" y="2611022"/>
                <a:ext cx="384048" cy="384048"/>
              </a:xfrm>
              <a:prstGeom prst="rect">
                <a:avLst/>
              </a:prstGeom>
            </p:spPr>
          </p:pic>
          <p:pic>
            <p:nvPicPr>
              <p:cNvPr id="84" name="Graphic 83" descr="Shopping bag with solid fill">
                <a:extLst>
                  <a:ext uri="{FF2B5EF4-FFF2-40B4-BE49-F238E27FC236}">
                    <a16:creationId xmlns:a16="http://schemas.microsoft.com/office/drawing/2014/main" id="{9C027454-44F4-433A-7BAB-95EA28920F23}"/>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3084957" y="2089518"/>
                <a:ext cx="384048" cy="384048"/>
              </a:xfrm>
              <a:prstGeom prst="rect">
                <a:avLst/>
              </a:prstGeom>
            </p:spPr>
          </p:pic>
          <p:pic>
            <p:nvPicPr>
              <p:cNvPr id="86" name="Graphic 85" descr="Cell Tower with solid fill">
                <a:extLst>
                  <a:ext uri="{FF2B5EF4-FFF2-40B4-BE49-F238E27FC236}">
                    <a16:creationId xmlns:a16="http://schemas.microsoft.com/office/drawing/2014/main" id="{906DACEF-E084-DF36-086F-C8215F4488D0}"/>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288714" y="4588115"/>
                <a:ext cx="384048" cy="384048"/>
              </a:xfrm>
              <a:prstGeom prst="rect">
                <a:avLst/>
              </a:prstGeom>
            </p:spPr>
          </p:pic>
          <p:pic>
            <p:nvPicPr>
              <p:cNvPr id="90" name="Graphic 89" descr="Airplane with solid fill">
                <a:extLst>
                  <a:ext uri="{FF2B5EF4-FFF2-40B4-BE49-F238E27FC236}">
                    <a16:creationId xmlns:a16="http://schemas.microsoft.com/office/drawing/2014/main" id="{75D00669-AE7E-EB20-22F3-2A5ACFCD883F}"/>
                  </a:ext>
                </a:extLst>
              </p:cNvPr>
              <p:cNvPicPr>
                <a:picLocks noChangeAspect="1"/>
              </p:cNvPicPr>
              <p:nvPr/>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632054" y="2089518"/>
                <a:ext cx="384048" cy="384048"/>
              </a:xfrm>
              <a:prstGeom prst="rect">
                <a:avLst/>
              </a:prstGeom>
            </p:spPr>
          </p:pic>
          <p:pic>
            <p:nvPicPr>
              <p:cNvPr id="92" name="Graphic 91" descr="Solar Panels with solid fill">
                <a:extLst>
                  <a:ext uri="{FF2B5EF4-FFF2-40B4-BE49-F238E27FC236}">
                    <a16:creationId xmlns:a16="http://schemas.microsoft.com/office/drawing/2014/main" id="{7788B66D-D671-13A3-8717-124703ACDA8A}"/>
                  </a:ext>
                </a:extLst>
              </p:cNvPr>
              <p:cNvPicPr>
                <a:picLocks noChangeAspect="1"/>
              </p:cNvPicPr>
              <p:nvPr/>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2348571" y="3609872"/>
                <a:ext cx="384048" cy="384048"/>
              </a:xfrm>
              <a:prstGeom prst="rect">
                <a:avLst/>
              </a:prstGeom>
            </p:spPr>
          </p:pic>
          <p:pic>
            <p:nvPicPr>
              <p:cNvPr id="94" name="Graphic 93" descr="Wind Turbines with solid fill">
                <a:extLst>
                  <a:ext uri="{FF2B5EF4-FFF2-40B4-BE49-F238E27FC236}">
                    <a16:creationId xmlns:a16="http://schemas.microsoft.com/office/drawing/2014/main" id="{F95EACA5-719A-7C6A-8751-9A0923E5D7A7}"/>
                  </a:ext>
                </a:extLst>
              </p:cNvPr>
              <p:cNvPicPr>
                <a:picLocks noChangeAspect="1"/>
              </p:cNvPicPr>
              <p:nvPr/>
            </p:nvPicPr>
            <p:blipFill>
              <a:blip r:embed="rId48" cstate="email">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2348571" y="2089518"/>
                <a:ext cx="384048" cy="384048"/>
              </a:xfrm>
              <a:prstGeom prst="rect">
                <a:avLst/>
              </a:prstGeom>
            </p:spPr>
          </p:pic>
          <p:pic>
            <p:nvPicPr>
              <p:cNvPr id="96" name="Graphic 95" descr="Train with solid fill">
                <a:extLst>
                  <a:ext uri="{FF2B5EF4-FFF2-40B4-BE49-F238E27FC236}">
                    <a16:creationId xmlns:a16="http://schemas.microsoft.com/office/drawing/2014/main" id="{0AC32D86-9B54-06B6-6C7A-97513791D308}"/>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622915" y="2611022"/>
                <a:ext cx="384048" cy="384048"/>
              </a:xfrm>
              <a:prstGeom prst="rect">
                <a:avLst/>
              </a:prstGeom>
            </p:spPr>
          </p:pic>
          <p:pic>
            <p:nvPicPr>
              <p:cNvPr id="102" name="Graphic 101" descr="Truck with solid fill">
                <a:extLst>
                  <a:ext uri="{FF2B5EF4-FFF2-40B4-BE49-F238E27FC236}">
                    <a16:creationId xmlns:a16="http://schemas.microsoft.com/office/drawing/2014/main" id="{FE7C930B-EBEA-E218-E9B6-D38C6FC8E862}"/>
                  </a:ext>
                </a:extLst>
              </p:cNvPr>
              <p:cNvPicPr>
                <a:picLocks noChangeAspect="1"/>
              </p:cNvPicPr>
              <p:nvPr/>
            </p:nvPicPr>
            <p:blipFill>
              <a:blip r:embed="rId52" cstate="email">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2092380" y="5623898"/>
                <a:ext cx="384048" cy="384048"/>
              </a:xfrm>
              <a:prstGeom prst="rect">
                <a:avLst/>
              </a:prstGeom>
            </p:spPr>
          </p:pic>
          <p:pic>
            <p:nvPicPr>
              <p:cNvPr id="104" name="Graphic 103" descr="Factory with solid fill">
                <a:extLst>
                  <a:ext uri="{FF2B5EF4-FFF2-40B4-BE49-F238E27FC236}">
                    <a16:creationId xmlns:a16="http://schemas.microsoft.com/office/drawing/2014/main" id="{BFD98DD7-2DD5-AED4-ED6F-AE2FE33B8174}"/>
                  </a:ext>
                </a:extLst>
              </p:cNvPr>
              <p:cNvPicPr>
                <a:picLocks noChangeAspect="1"/>
              </p:cNvPicPr>
              <p:nvPr/>
            </p:nvPicPr>
            <p:blipFill>
              <a:blip r:embed="rId54" cstate="email">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166550" y="2089518"/>
                <a:ext cx="384048" cy="384048"/>
              </a:xfrm>
              <a:prstGeom prst="rect">
                <a:avLst/>
              </a:prstGeom>
            </p:spPr>
          </p:pic>
          <p:pic>
            <p:nvPicPr>
              <p:cNvPr id="108" name="Graphic 107" descr="City with solid fill">
                <a:extLst>
                  <a:ext uri="{FF2B5EF4-FFF2-40B4-BE49-F238E27FC236}">
                    <a16:creationId xmlns:a16="http://schemas.microsoft.com/office/drawing/2014/main" id="{67647A39-37AC-505C-D50D-9A6B295F050C}"/>
                  </a:ext>
                </a:extLst>
              </p:cNvPr>
              <p:cNvPicPr>
                <a:picLocks noChangeAspect="1"/>
              </p:cNvPicPr>
              <p:nvPr/>
            </p:nvPicPr>
            <p:blipFill>
              <a:blip r:embed="rId56" cstate="email">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171706" y="3125301"/>
                <a:ext cx="384048" cy="384048"/>
              </a:xfrm>
              <a:prstGeom prst="rect">
                <a:avLst/>
              </a:prstGeom>
            </p:spPr>
          </p:pic>
          <p:pic>
            <p:nvPicPr>
              <p:cNvPr id="112" name="Graphic 111" descr="Taxi with solid fill">
                <a:extLst>
                  <a:ext uri="{FF2B5EF4-FFF2-40B4-BE49-F238E27FC236}">
                    <a16:creationId xmlns:a16="http://schemas.microsoft.com/office/drawing/2014/main" id="{F38B0FC1-0385-BA15-F54E-632C450E02B5}"/>
                  </a:ext>
                </a:extLst>
              </p:cNvPr>
              <p:cNvPicPr>
                <a:picLocks noChangeAspect="1"/>
              </p:cNvPicPr>
              <p:nvPr/>
            </p:nvPicPr>
            <p:blipFill>
              <a:blip r:embed="rId58" cstate="email">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2108102" y="6108469"/>
                <a:ext cx="384048" cy="384048"/>
              </a:xfrm>
              <a:prstGeom prst="rect">
                <a:avLst/>
              </a:prstGeom>
            </p:spPr>
          </p:pic>
          <p:pic>
            <p:nvPicPr>
              <p:cNvPr id="114" name="Graphic 113" descr="Race Car with solid fill">
                <a:extLst>
                  <a:ext uri="{FF2B5EF4-FFF2-40B4-BE49-F238E27FC236}">
                    <a16:creationId xmlns:a16="http://schemas.microsoft.com/office/drawing/2014/main" id="{A24FC089-BB90-09EF-A807-6EC4E2FA19F1}"/>
                  </a:ext>
                </a:extLst>
              </p:cNvPr>
              <p:cNvPicPr>
                <a:picLocks noChangeAspect="1"/>
              </p:cNvPicPr>
              <p:nvPr/>
            </p:nvPicPr>
            <p:blipFill>
              <a:blip r:embed="rId60" cstate="email">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2093507" y="4588115"/>
                <a:ext cx="384048" cy="384048"/>
              </a:xfrm>
              <a:prstGeom prst="rect">
                <a:avLst/>
              </a:prstGeom>
            </p:spPr>
          </p:pic>
          <p:pic>
            <p:nvPicPr>
              <p:cNvPr id="138" name="Graphic 137" descr="Battery charging with solid fill">
                <a:extLst>
                  <a:ext uri="{FF2B5EF4-FFF2-40B4-BE49-F238E27FC236}">
                    <a16:creationId xmlns:a16="http://schemas.microsoft.com/office/drawing/2014/main" id="{8750FBF7-C5BF-290F-A21C-ACA5129E04E5}"/>
                  </a:ext>
                </a:extLst>
              </p:cNvPr>
              <p:cNvPicPr>
                <a:picLocks noChangeAspect="1"/>
              </p:cNvPicPr>
              <p:nvPr/>
            </p:nvPicPr>
            <p:blipFill>
              <a:blip r:embed="rId62" cstate="email">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2348571" y="3125301"/>
                <a:ext cx="384048" cy="384048"/>
              </a:xfrm>
              <a:prstGeom prst="rect">
                <a:avLst/>
              </a:prstGeom>
            </p:spPr>
          </p:pic>
          <p:sp>
            <p:nvSpPr>
              <p:cNvPr id="15" name="TextBox 14">
                <a:extLst>
                  <a:ext uri="{FF2B5EF4-FFF2-40B4-BE49-F238E27FC236}">
                    <a16:creationId xmlns:a16="http://schemas.microsoft.com/office/drawing/2014/main" id="{49959AD9-8536-D9FD-7283-461B1141142E}"/>
                  </a:ext>
                </a:extLst>
              </p:cNvPr>
              <p:cNvSpPr txBox="1"/>
              <p:nvPr/>
            </p:nvSpPr>
            <p:spPr>
              <a:xfrm>
                <a:off x="1063408" y="1687715"/>
                <a:ext cx="1068309" cy="261610"/>
              </a:xfrm>
              <a:prstGeom prst="rect">
                <a:avLst/>
              </a:prstGeom>
              <a:noFill/>
            </p:spPr>
            <p:txBody>
              <a:bodyPr wrap="square" rtlCol="0">
                <a:spAutoFit/>
              </a:bodyPr>
              <a:lstStyle/>
              <a:p>
                <a:pPr algn="ctr"/>
                <a:r>
                  <a:rPr lang="en-US" sz="1100" b="1">
                    <a:solidFill>
                      <a:srgbClr val="00B0F0"/>
                    </a:solidFill>
                  </a:rPr>
                  <a:t>Manufacturing</a:t>
                </a:r>
              </a:p>
            </p:txBody>
          </p:sp>
          <p:sp>
            <p:nvSpPr>
              <p:cNvPr id="16" name="TextBox 15">
                <a:extLst>
                  <a:ext uri="{FF2B5EF4-FFF2-40B4-BE49-F238E27FC236}">
                    <a16:creationId xmlns:a16="http://schemas.microsoft.com/office/drawing/2014/main" id="{61C74431-04B5-A6B7-CC4A-DC7BA3FA5589}"/>
                  </a:ext>
                </a:extLst>
              </p:cNvPr>
              <p:cNvSpPr txBox="1"/>
              <p:nvPr/>
            </p:nvSpPr>
            <p:spPr>
              <a:xfrm>
                <a:off x="2241061" y="1687715"/>
                <a:ext cx="599069" cy="261610"/>
              </a:xfrm>
              <a:prstGeom prst="rect">
                <a:avLst/>
              </a:prstGeom>
              <a:noFill/>
            </p:spPr>
            <p:txBody>
              <a:bodyPr wrap="square" rtlCol="0">
                <a:spAutoFit/>
              </a:bodyPr>
              <a:lstStyle/>
              <a:p>
                <a:pPr algn="ctr"/>
                <a:r>
                  <a:rPr lang="en-US" sz="1100" b="1">
                    <a:solidFill>
                      <a:srgbClr val="00B0F0"/>
                    </a:solidFill>
                  </a:rPr>
                  <a:t>Energy</a:t>
                </a:r>
              </a:p>
            </p:txBody>
          </p:sp>
          <p:sp>
            <p:nvSpPr>
              <p:cNvPr id="17" name="TextBox 16">
                <a:extLst>
                  <a:ext uri="{FF2B5EF4-FFF2-40B4-BE49-F238E27FC236}">
                    <a16:creationId xmlns:a16="http://schemas.microsoft.com/office/drawing/2014/main" id="{FEBBB205-69EF-CFDA-6342-32D9DE8664AA}"/>
                  </a:ext>
                </a:extLst>
              </p:cNvPr>
              <p:cNvSpPr txBox="1"/>
              <p:nvPr/>
            </p:nvSpPr>
            <p:spPr>
              <a:xfrm>
                <a:off x="2976633" y="1687715"/>
                <a:ext cx="599069" cy="261610"/>
              </a:xfrm>
              <a:prstGeom prst="rect">
                <a:avLst/>
              </a:prstGeom>
              <a:noFill/>
            </p:spPr>
            <p:txBody>
              <a:bodyPr wrap="square" rtlCol="0">
                <a:spAutoFit/>
              </a:bodyPr>
              <a:lstStyle/>
              <a:p>
                <a:pPr algn="ctr"/>
                <a:r>
                  <a:rPr lang="en-US" sz="1100" b="1">
                    <a:solidFill>
                      <a:srgbClr val="00B0F0"/>
                    </a:solidFill>
                  </a:rPr>
                  <a:t>Retail</a:t>
                </a:r>
              </a:p>
            </p:txBody>
          </p:sp>
          <p:sp>
            <p:nvSpPr>
              <p:cNvPr id="19" name="TextBox 18">
                <a:extLst>
                  <a:ext uri="{FF2B5EF4-FFF2-40B4-BE49-F238E27FC236}">
                    <a16:creationId xmlns:a16="http://schemas.microsoft.com/office/drawing/2014/main" id="{09EFC421-2A7C-4EF0-5FE2-08776F58FBE7}"/>
                  </a:ext>
                </a:extLst>
              </p:cNvPr>
              <p:cNvSpPr txBox="1"/>
              <p:nvPr/>
            </p:nvSpPr>
            <p:spPr>
              <a:xfrm>
                <a:off x="3648834" y="1687715"/>
                <a:ext cx="857019" cy="261610"/>
              </a:xfrm>
              <a:prstGeom prst="rect">
                <a:avLst/>
              </a:prstGeom>
              <a:noFill/>
            </p:spPr>
            <p:txBody>
              <a:bodyPr wrap="square" rtlCol="0">
                <a:spAutoFit/>
              </a:bodyPr>
              <a:lstStyle/>
              <a:p>
                <a:pPr algn="ctr"/>
                <a:r>
                  <a:rPr lang="en-US" sz="1100" b="1">
                    <a:solidFill>
                      <a:srgbClr val="00B0F0"/>
                    </a:solidFill>
                  </a:rPr>
                  <a:t>Healthcare</a:t>
                </a:r>
              </a:p>
            </p:txBody>
          </p:sp>
          <p:sp>
            <p:nvSpPr>
              <p:cNvPr id="20" name="TextBox 19">
                <a:extLst>
                  <a:ext uri="{FF2B5EF4-FFF2-40B4-BE49-F238E27FC236}">
                    <a16:creationId xmlns:a16="http://schemas.microsoft.com/office/drawing/2014/main" id="{BF0C1CF1-BA12-9B9F-6DFF-18154A6F41B3}"/>
                  </a:ext>
                </a:extLst>
              </p:cNvPr>
              <p:cNvSpPr txBox="1"/>
              <p:nvPr/>
            </p:nvSpPr>
            <p:spPr>
              <a:xfrm>
                <a:off x="1837735" y="4186312"/>
                <a:ext cx="876315" cy="261610"/>
              </a:xfrm>
              <a:prstGeom prst="rect">
                <a:avLst/>
              </a:prstGeom>
              <a:noFill/>
            </p:spPr>
            <p:txBody>
              <a:bodyPr wrap="square" rtlCol="0">
                <a:spAutoFit/>
              </a:bodyPr>
              <a:lstStyle/>
              <a:p>
                <a:pPr algn="ctr"/>
                <a:r>
                  <a:rPr lang="en-US" sz="1100" b="1">
                    <a:solidFill>
                      <a:srgbClr val="00B0F0"/>
                    </a:solidFill>
                  </a:rPr>
                  <a:t>Automotive</a:t>
                </a:r>
              </a:p>
            </p:txBody>
          </p:sp>
          <p:sp>
            <p:nvSpPr>
              <p:cNvPr id="21" name="TextBox 20">
                <a:extLst>
                  <a:ext uri="{FF2B5EF4-FFF2-40B4-BE49-F238E27FC236}">
                    <a16:creationId xmlns:a16="http://schemas.microsoft.com/office/drawing/2014/main" id="{9E4E6235-34F4-9F8B-A72E-348A9CA6B073}"/>
                  </a:ext>
                </a:extLst>
              </p:cNvPr>
              <p:cNvSpPr txBox="1"/>
              <p:nvPr/>
            </p:nvSpPr>
            <p:spPr>
              <a:xfrm>
                <a:off x="2578576" y="4074218"/>
                <a:ext cx="1068309" cy="430887"/>
              </a:xfrm>
              <a:prstGeom prst="rect">
                <a:avLst/>
              </a:prstGeom>
              <a:noFill/>
            </p:spPr>
            <p:txBody>
              <a:bodyPr wrap="square" rtlCol="0">
                <a:spAutoFit/>
              </a:bodyPr>
              <a:lstStyle/>
              <a:p>
                <a:pPr algn="ctr"/>
                <a:r>
                  <a:rPr lang="en-US" sz="1100" b="1">
                    <a:solidFill>
                      <a:srgbClr val="00B0F0"/>
                    </a:solidFill>
                  </a:rPr>
                  <a:t>Financial Services</a:t>
                </a:r>
              </a:p>
            </p:txBody>
          </p:sp>
          <p:sp>
            <p:nvSpPr>
              <p:cNvPr id="23" name="TextBox 22">
                <a:extLst>
                  <a:ext uri="{FF2B5EF4-FFF2-40B4-BE49-F238E27FC236}">
                    <a16:creationId xmlns:a16="http://schemas.microsoft.com/office/drawing/2014/main" id="{96720AF7-DC22-2C33-2927-420E5650A3C6}"/>
                  </a:ext>
                </a:extLst>
              </p:cNvPr>
              <p:cNvSpPr txBox="1"/>
              <p:nvPr/>
            </p:nvSpPr>
            <p:spPr>
              <a:xfrm>
                <a:off x="3431973" y="4085123"/>
                <a:ext cx="1068309" cy="430887"/>
              </a:xfrm>
              <a:prstGeom prst="rect">
                <a:avLst/>
              </a:prstGeom>
              <a:noFill/>
            </p:spPr>
            <p:txBody>
              <a:bodyPr wrap="square" rtlCol="0">
                <a:spAutoFit/>
              </a:bodyPr>
              <a:lstStyle/>
              <a:p>
                <a:pPr algn="ctr"/>
                <a:r>
                  <a:rPr lang="en-US" sz="1100" b="1">
                    <a:solidFill>
                      <a:srgbClr val="00B0F0"/>
                    </a:solidFill>
                  </a:rPr>
                  <a:t>Media &amp; Entertainment</a:t>
                </a:r>
              </a:p>
            </p:txBody>
          </p:sp>
          <p:pic>
            <p:nvPicPr>
              <p:cNvPr id="32" name="Graphic 31" descr="Hospital with solid fill">
                <a:extLst>
                  <a:ext uri="{FF2B5EF4-FFF2-40B4-BE49-F238E27FC236}">
                    <a16:creationId xmlns:a16="http://schemas.microsoft.com/office/drawing/2014/main" id="{FA9CBDFB-9DC8-19B9-8305-ECD95F8ED4A8}"/>
                  </a:ext>
                </a:extLst>
              </p:cNvPr>
              <p:cNvPicPr>
                <a:picLocks noChangeAspect="1"/>
              </p:cNvPicPr>
              <p:nvPr/>
            </p:nvPicPr>
            <p:blipFill>
              <a:blip r:embed="rId64" cstate="email">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871961" y="2089518"/>
                <a:ext cx="384048" cy="384048"/>
              </a:xfrm>
              <a:prstGeom prst="rect">
                <a:avLst/>
              </a:prstGeom>
            </p:spPr>
          </p:pic>
          <p:sp>
            <p:nvSpPr>
              <p:cNvPr id="3" name="TextBox 2">
                <a:extLst>
                  <a:ext uri="{FF2B5EF4-FFF2-40B4-BE49-F238E27FC236}">
                    <a16:creationId xmlns:a16="http://schemas.microsoft.com/office/drawing/2014/main" id="{6050EA80-1926-678B-FF94-AE94CBBA2723}"/>
                  </a:ext>
                </a:extLst>
              </p:cNvPr>
              <p:cNvSpPr txBox="1"/>
              <p:nvPr/>
            </p:nvSpPr>
            <p:spPr>
              <a:xfrm>
                <a:off x="1194309" y="4186312"/>
                <a:ext cx="562430" cy="261610"/>
              </a:xfrm>
              <a:prstGeom prst="rect">
                <a:avLst/>
              </a:prstGeom>
              <a:noFill/>
            </p:spPr>
            <p:txBody>
              <a:bodyPr wrap="square" rtlCol="0">
                <a:spAutoFit/>
              </a:bodyPr>
              <a:lstStyle/>
              <a:p>
                <a:pPr algn="ctr"/>
                <a:r>
                  <a:rPr lang="en-US" sz="1100" b="1">
                    <a:solidFill>
                      <a:srgbClr val="00B0F0"/>
                    </a:solidFill>
                  </a:rPr>
                  <a:t>Telco</a:t>
                </a:r>
              </a:p>
            </p:txBody>
          </p:sp>
          <p:pic>
            <p:nvPicPr>
              <p:cNvPr id="10" name="Graphic 9" descr="Convertible with solid fill">
                <a:extLst>
                  <a:ext uri="{FF2B5EF4-FFF2-40B4-BE49-F238E27FC236}">
                    <a16:creationId xmlns:a16="http://schemas.microsoft.com/office/drawing/2014/main" id="{3CA910BA-6EC9-D5B4-A64B-008C1BF799B3}"/>
                  </a:ext>
                </a:extLst>
              </p:cNvPr>
              <p:cNvPicPr>
                <a:picLocks noChangeAspect="1"/>
              </p:cNvPicPr>
              <p:nvPr/>
            </p:nvPicPr>
            <p:blipFill>
              <a:blip r:embed="rId66" cstate="email">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2092380" y="5109619"/>
                <a:ext cx="384048" cy="384048"/>
              </a:xfrm>
              <a:prstGeom prst="rect">
                <a:avLst/>
              </a:prstGeom>
            </p:spPr>
          </p:pic>
          <p:pic>
            <p:nvPicPr>
              <p:cNvPr id="24" name="Graphic 23" descr="Packing Box Open with solid fill">
                <a:extLst>
                  <a:ext uri="{FF2B5EF4-FFF2-40B4-BE49-F238E27FC236}">
                    <a16:creationId xmlns:a16="http://schemas.microsoft.com/office/drawing/2014/main" id="{A668E5CE-5C79-A708-845B-B1E8AA2E1839}"/>
                  </a:ext>
                </a:extLst>
              </p:cNvPr>
              <p:cNvPicPr>
                <a:picLocks noChangeAspect="1"/>
              </p:cNvPicPr>
              <p:nvPr/>
            </p:nvPicPr>
            <p:blipFill>
              <a:blip r:embed="rId68" cstate="email">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3083830" y="3125301"/>
                <a:ext cx="384048" cy="384048"/>
              </a:xfrm>
              <a:prstGeom prst="rect">
                <a:avLst/>
              </a:prstGeom>
            </p:spPr>
          </p:pic>
          <p:pic>
            <p:nvPicPr>
              <p:cNvPr id="26" name="Graphic 25" descr="Warehouse with solid fill">
                <a:extLst>
                  <a:ext uri="{FF2B5EF4-FFF2-40B4-BE49-F238E27FC236}">
                    <a16:creationId xmlns:a16="http://schemas.microsoft.com/office/drawing/2014/main" id="{00F257F7-EF0C-7638-C87C-9822FF044548}"/>
                  </a:ext>
                </a:extLst>
              </p:cNvPr>
              <p:cNvPicPr>
                <a:picLocks noChangeAspect="1"/>
              </p:cNvPicPr>
              <p:nvPr/>
            </p:nvPicPr>
            <p:blipFill>
              <a:blip r:embed="rId70" cstate="email">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3099552" y="3609872"/>
                <a:ext cx="384048" cy="384048"/>
              </a:xfrm>
              <a:prstGeom prst="rect">
                <a:avLst/>
              </a:prstGeom>
            </p:spPr>
          </p:pic>
          <p:pic>
            <p:nvPicPr>
              <p:cNvPr id="31" name="Graphic 30" descr="Smart Phone with solid fill">
                <a:extLst>
                  <a:ext uri="{FF2B5EF4-FFF2-40B4-BE49-F238E27FC236}">
                    <a16:creationId xmlns:a16="http://schemas.microsoft.com/office/drawing/2014/main" id="{E7A907C4-BD00-3D94-A5B8-891F01E4F325}"/>
                  </a:ext>
                </a:extLst>
              </p:cNvPr>
              <p:cNvPicPr>
                <a:picLocks noChangeAspect="1"/>
              </p:cNvPicPr>
              <p:nvPr/>
            </p:nvPicPr>
            <p:blipFill>
              <a:blip r:embed="rId72" cstate="email">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1276548" y="5623898"/>
                <a:ext cx="384048" cy="384048"/>
              </a:xfrm>
              <a:prstGeom prst="rect">
                <a:avLst/>
              </a:prstGeom>
            </p:spPr>
          </p:pic>
          <p:pic>
            <p:nvPicPr>
              <p:cNvPr id="36" name="Graphic 35" descr="Call center with solid fill">
                <a:extLst>
                  <a:ext uri="{FF2B5EF4-FFF2-40B4-BE49-F238E27FC236}">
                    <a16:creationId xmlns:a16="http://schemas.microsoft.com/office/drawing/2014/main" id="{9451DBA9-E74E-7A0B-4725-970FA1FFE384}"/>
                  </a:ext>
                </a:extLst>
              </p:cNvPr>
              <p:cNvPicPr>
                <a:picLocks noChangeAspect="1"/>
              </p:cNvPicPr>
              <p:nvPr/>
            </p:nvPicPr>
            <p:blipFill>
              <a:blip r:embed="rId74" cstate="email">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1276187" y="5109619"/>
                <a:ext cx="384048" cy="384048"/>
              </a:xfrm>
              <a:prstGeom prst="rect">
                <a:avLst/>
              </a:prstGeom>
            </p:spPr>
          </p:pic>
          <p:pic>
            <p:nvPicPr>
              <p:cNvPr id="38" name="Graphic 37" descr="DVD player with solid fill">
                <a:extLst>
                  <a:ext uri="{FF2B5EF4-FFF2-40B4-BE49-F238E27FC236}">
                    <a16:creationId xmlns:a16="http://schemas.microsoft.com/office/drawing/2014/main" id="{9F785C10-3069-F369-CAB8-DCF32A16DCDD}"/>
                  </a:ext>
                </a:extLst>
              </p:cNvPr>
              <p:cNvPicPr>
                <a:picLocks noChangeAspect="1"/>
              </p:cNvPicPr>
              <p:nvPr/>
            </p:nvPicPr>
            <p:blipFill>
              <a:blip r:embed="rId76" cstate="email">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1276548" y="6108469"/>
                <a:ext cx="384048" cy="384048"/>
              </a:xfrm>
              <a:prstGeom prst="rect">
                <a:avLst/>
              </a:prstGeom>
            </p:spPr>
          </p:pic>
          <p:pic>
            <p:nvPicPr>
              <p:cNvPr id="41" name="Graphic 40" descr="Money with solid fill">
                <a:extLst>
                  <a:ext uri="{FF2B5EF4-FFF2-40B4-BE49-F238E27FC236}">
                    <a16:creationId xmlns:a16="http://schemas.microsoft.com/office/drawing/2014/main" id="{A1193E49-BE8C-FFDA-2EE5-8FED57E9487F}"/>
                  </a:ext>
                </a:extLst>
              </p:cNvPr>
              <p:cNvPicPr>
                <a:picLocks noChangeAspect="1"/>
              </p:cNvPicPr>
              <p:nvPr/>
            </p:nvPicPr>
            <p:blipFill>
              <a:blip r:embed="rId78" cstate="email">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2934550" y="5142828"/>
                <a:ext cx="384048" cy="384048"/>
              </a:xfrm>
              <a:prstGeom prst="rect">
                <a:avLst/>
              </a:prstGeom>
            </p:spPr>
          </p:pic>
          <p:pic>
            <p:nvPicPr>
              <p:cNvPr id="45" name="Graphic 44" descr="Register with solid fill">
                <a:extLst>
                  <a:ext uri="{FF2B5EF4-FFF2-40B4-BE49-F238E27FC236}">
                    <a16:creationId xmlns:a16="http://schemas.microsoft.com/office/drawing/2014/main" id="{A5D67B42-A4F0-DCDB-5588-A69DE18E4898}"/>
                  </a:ext>
                </a:extLst>
              </p:cNvPr>
              <p:cNvPicPr>
                <a:picLocks noChangeAspect="1"/>
              </p:cNvPicPr>
              <p:nvPr/>
            </p:nvPicPr>
            <p:blipFill>
              <a:blip r:embed="rId80" cstate="email">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2951774" y="4608542"/>
                <a:ext cx="384048" cy="384048"/>
              </a:xfrm>
              <a:prstGeom prst="rect">
                <a:avLst/>
              </a:prstGeom>
            </p:spPr>
          </p:pic>
          <p:pic>
            <p:nvPicPr>
              <p:cNvPr id="47" name="Graphic 46" descr="Presentation with media with solid fill">
                <a:extLst>
                  <a:ext uri="{FF2B5EF4-FFF2-40B4-BE49-F238E27FC236}">
                    <a16:creationId xmlns:a16="http://schemas.microsoft.com/office/drawing/2014/main" id="{D8CFE036-FFCD-395D-EE1E-90AE110186FC}"/>
                  </a:ext>
                </a:extLst>
              </p:cNvPr>
              <p:cNvPicPr>
                <a:picLocks noChangeAspect="1"/>
              </p:cNvPicPr>
              <p:nvPr/>
            </p:nvPicPr>
            <p:blipFill>
              <a:blip r:embed="rId82" cstate="email">
                <a:extLst>
                  <a:ext uri="{28A0092B-C50C-407E-A947-70E740481C1C}">
                    <a14:useLocalDpi xmlns:a14="http://schemas.microsoft.com/office/drawing/2010/main"/>
                  </a:ext>
                  <a:ext uri="{96DAC541-7B7A-43D3-8B79-37D633B846F1}">
                    <asvg:svgBlip xmlns:asvg="http://schemas.microsoft.com/office/drawing/2016/SVG/main" r:embed="rId83"/>
                  </a:ext>
                </a:extLst>
              </a:blip>
              <a:stretch>
                <a:fillRect/>
              </a:stretch>
            </p:blipFill>
            <p:spPr>
              <a:xfrm>
                <a:off x="3727670" y="5665063"/>
                <a:ext cx="384048" cy="384048"/>
              </a:xfrm>
              <a:prstGeom prst="rect">
                <a:avLst/>
              </a:prstGeom>
            </p:spPr>
          </p:pic>
          <p:pic>
            <p:nvPicPr>
              <p:cNvPr id="49" name="Graphic 48" descr="Online meeting with solid fill">
                <a:extLst>
                  <a:ext uri="{FF2B5EF4-FFF2-40B4-BE49-F238E27FC236}">
                    <a16:creationId xmlns:a16="http://schemas.microsoft.com/office/drawing/2014/main" id="{0CCE9B7F-7DBE-C8A7-F843-7FFD31B1AED8}"/>
                  </a:ext>
                </a:extLst>
              </p:cNvPr>
              <p:cNvPicPr>
                <a:picLocks noChangeAspect="1"/>
              </p:cNvPicPr>
              <p:nvPr/>
            </p:nvPicPr>
            <p:blipFill>
              <a:blip r:embed="rId84" cstate="email">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3745322" y="5142828"/>
                <a:ext cx="384048" cy="384048"/>
              </a:xfrm>
              <a:prstGeom prst="rect">
                <a:avLst/>
              </a:prstGeom>
            </p:spPr>
          </p:pic>
          <p:pic>
            <p:nvPicPr>
              <p:cNvPr id="54" name="Graphic 53" descr="Television with solid fill">
                <a:extLst>
                  <a:ext uri="{FF2B5EF4-FFF2-40B4-BE49-F238E27FC236}">
                    <a16:creationId xmlns:a16="http://schemas.microsoft.com/office/drawing/2014/main" id="{3C46B209-7E7E-478B-F905-54DB7ED385E2}"/>
                  </a:ext>
                </a:extLst>
              </p:cNvPr>
              <p:cNvPicPr>
                <a:picLocks noChangeAspect="1"/>
              </p:cNvPicPr>
              <p:nvPr/>
            </p:nvPicPr>
            <p:blipFill>
              <a:blip r:embed="rId86" cstate="email">
                <a:extLst>
                  <a:ext uri="{28A0092B-C50C-407E-A947-70E740481C1C}">
                    <a14:useLocalDpi xmlns:a14="http://schemas.microsoft.com/office/drawing/2010/main"/>
                  </a:ext>
                  <a:ext uri="{96DAC541-7B7A-43D3-8B79-37D633B846F1}">
                    <asvg:svgBlip xmlns:asvg="http://schemas.microsoft.com/office/drawing/2016/SVG/main" r:embed="rId87"/>
                  </a:ext>
                </a:extLst>
              </a:blip>
              <a:stretch>
                <a:fillRect/>
              </a:stretch>
            </p:blipFill>
            <p:spPr>
              <a:xfrm>
                <a:off x="3774103" y="4583366"/>
                <a:ext cx="384048" cy="384048"/>
              </a:xfrm>
              <a:prstGeom prst="rect">
                <a:avLst/>
              </a:prstGeom>
            </p:spPr>
          </p:pic>
          <p:pic>
            <p:nvPicPr>
              <p:cNvPr id="56" name="Graphic 55" descr="Internet Banking with solid fill">
                <a:extLst>
                  <a:ext uri="{FF2B5EF4-FFF2-40B4-BE49-F238E27FC236}">
                    <a16:creationId xmlns:a16="http://schemas.microsoft.com/office/drawing/2014/main" id="{C1D2F9CF-6AC1-6EC6-1026-8CD3F05F4463}"/>
                  </a:ext>
                </a:extLst>
              </p:cNvPr>
              <p:cNvPicPr>
                <a:picLocks noChangeAspect="1"/>
              </p:cNvPicPr>
              <p:nvPr/>
            </p:nvPicPr>
            <p:blipFill>
              <a:blip r:embed="rId88" cstate="email">
                <a:extLst>
                  <a:ext uri="{28A0092B-C50C-407E-A947-70E740481C1C}">
                    <a14:useLocalDpi xmlns:a14="http://schemas.microsoft.com/office/drawing/2010/main"/>
                  </a:ext>
                  <a:ext uri="{96DAC541-7B7A-43D3-8B79-37D633B846F1}">
                    <asvg:svgBlip xmlns:asvg="http://schemas.microsoft.com/office/drawing/2016/SVG/main" r:embed="rId89"/>
                  </a:ext>
                </a:extLst>
              </a:blip>
              <a:stretch>
                <a:fillRect/>
              </a:stretch>
            </p:blipFill>
            <p:spPr>
              <a:xfrm>
                <a:off x="2908211" y="5669661"/>
                <a:ext cx="384048" cy="384048"/>
              </a:xfrm>
              <a:prstGeom prst="rect">
                <a:avLst/>
              </a:prstGeom>
            </p:spPr>
          </p:pic>
          <p:pic>
            <p:nvPicPr>
              <p:cNvPr id="1026" name="Picture 2" descr="CT scan Icon - Free PNG &amp; SVG 412649 - Noun Project">
                <a:extLst>
                  <a:ext uri="{FF2B5EF4-FFF2-40B4-BE49-F238E27FC236}">
                    <a16:creationId xmlns:a16="http://schemas.microsoft.com/office/drawing/2014/main" id="{4B15FB90-A3E4-5811-DEA4-90A827CB181E}"/>
                  </a:ext>
                </a:extLst>
              </p:cNvPr>
              <p:cNvPicPr>
                <a:picLocks noChangeAspect="1" noChangeArrowheads="1"/>
              </p:cNvPicPr>
              <p:nvPr/>
            </p:nvPicPr>
            <p:blipFill>
              <a:blip r:embed="rId90" cstate="email">
                <a:lum bright="70000" contrast="-70000"/>
                <a:extLst>
                  <a:ext uri="{28A0092B-C50C-407E-A947-70E740481C1C}">
                    <a14:useLocalDpi xmlns:a14="http://schemas.microsoft.com/office/drawing/2010/main"/>
                  </a:ext>
                </a:extLst>
              </a:blip>
              <a:srcRect/>
              <a:stretch>
                <a:fillRect/>
              </a:stretch>
            </p:blipFill>
            <p:spPr bwMode="auto">
              <a:xfrm>
                <a:off x="3898176" y="2643711"/>
                <a:ext cx="333188" cy="333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T scan - Free medical icons">
                <a:extLst>
                  <a:ext uri="{FF2B5EF4-FFF2-40B4-BE49-F238E27FC236}">
                    <a16:creationId xmlns:a16="http://schemas.microsoft.com/office/drawing/2014/main" id="{4CC8A2E2-EB32-F55F-BD74-CD9AA74B7ED9}"/>
                  </a:ext>
                </a:extLst>
              </p:cNvPr>
              <p:cNvPicPr>
                <a:picLocks noChangeAspect="1" noChangeArrowheads="1"/>
              </p:cNvPicPr>
              <p:nvPr/>
            </p:nvPicPr>
            <p:blipFill>
              <a:blip r:embed="rId91" cstate="email">
                <a:lum bright="70000" contrast="-70000"/>
                <a:extLst>
                  <a:ext uri="{28A0092B-C50C-407E-A947-70E740481C1C}">
                    <a14:useLocalDpi xmlns:a14="http://schemas.microsoft.com/office/drawing/2010/main"/>
                  </a:ext>
                </a:extLst>
              </a:blip>
              <a:srcRect/>
              <a:stretch>
                <a:fillRect/>
              </a:stretch>
            </p:blipFill>
            <p:spPr bwMode="auto">
              <a:xfrm>
                <a:off x="3911138" y="3139729"/>
                <a:ext cx="324906" cy="324906"/>
              </a:xfrm>
              <a:prstGeom prst="rect">
                <a:avLst/>
              </a:prstGeom>
              <a:noFill/>
              <a:extLst>
                <a:ext uri="{909E8E84-426E-40DD-AFC4-6F175D3DCCD1}">
                  <a14:hiddenFill xmlns:a14="http://schemas.microsoft.com/office/drawing/2010/main">
                    <a:solidFill>
                      <a:srgbClr val="FFFFFF"/>
                    </a:solidFill>
                  </a14:hiddenFill>
                </a:ext>
              </a:extLst>
            </p:spPr>
          </p:pic>
        </p:grpSp>
        <p:pic>
          <p:nvPicPr>
            <p:cNvPr id="98" name="Graphic 1" descr="Credit card with solid fill">
              <a:extLst>
                <a:ext uri="{FF2B5EF4-FFF2-40B4-BE49-F238E27FC236}">
                  <a16:creationId xmlns:a16="http://schemas.microsoft.com/office/drawing/2014/main" id="{56A1883F-CDD7-6CA0-54C8-F20294DB5068}"/>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698129" y="6124597"/>
              <a:ext cx="384048" cy="384048"/>
            </a:xfrm>
            <a:prstGeom prst="rect">
              <a:avLst/>
            </a:prstGeom>
          </p:spPr>
        </p:pic>
        <p:pic>
          <p:nvPicPr>
            <p:cNvPr id="107" name="Graphic 106" descr="Web design with solid fill">
              <a:extLst>
                <a:ext uri="{FF2B5EF4-FFF2-40B4-BE49-F238E27FC236}">
                  <a16:creationId xmlns:a16="http://schemas.microsoft.com/office/drawing/2014/main" id="{9E4ADAE0-7811-65D4-4EB0-E40DD29CC7C4}"/>
                </a:ext>
              </a:extLst>
            </p:cNvPr>
            <p:cNvPicPr>
              <a:picLocks noChangeAspect="1"/>
            </p:cNvPicPr>
            <p:nvPr/>
          </p:nvPicPr>
          <p:blipFill>
            <a:blip r:embed="rId92" cstate="email">
              <a:extLst>
                <a:ext uri="{28A0092B-C50C-407E-A947-70E740481C1C}">
                  <a14:useLocalDpi xmlns:a14="http://schemas.microsoft.com/office/drawing/2010/main"/>
                </a:ext>
                <a:ext uri="{96DAC541-7B7A-43D3-8B79-37D633B846F1}">
                  <asvg:svgBlip xmlns:asvg="http://schemas.microsoft.com/office/drawing/2016/SVG/main" r:embed="rId93"/>
                </a:ext>
              </a:extLst>
            </a:blip>
            <a:stretch>
              <a:fillRect/>
            </a:stretch>
          </p:blipFill>
          <p:spPr>
            <a:xfrm>
              <a:off x="3578661" y="6077535"/>
              <a:ext cx="424819" cy="424819"/>
            </a:xfrm>
            <a:prstGeom prst="rect">
              <a:avLst/>
            </a:prstGeom>
          </p:spPr>
        </p:pic>
      </p:grpSp>
    </p:spTree>
    <p:extLst>
      <p:ext uri="{BB962C8B-B14F-4D97-AF65-F5344CB8AC3E}">
        <p14:creationId xmlns:p14="http://schemas.microsoft.com/office/powerpoint/2010/main" val="146898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1+#ppt_w/2"/>
                                          </p:val>
                                        </p:tav>
                                        <p:tav tm="100000">
                                          <p:val>
                                            <p:strVal val="#ppt_x"/>
                                          </p:val>
                                        </p:tav>
                                      </p:tavLst>
                                    </p:anim>
                                    <p:anim calcmode="lin" valueType="num">
                                      <p:cBhvr additive="base">
                                        <p:cTn id="22" dur="5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1"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normAutofit fontScale="90000"/>
          </a:bodyPr>
          <a:lstStyle/>
          <a:p>
            <a:r>
              <a:rPr lang="en-US">
                <a:solidFill>
                  <a:srgbClr val="00B0F0"/>
                </a:solidFill>
              </a:rPr>
              <a:t>Introducing Azure Data Explorer!</a:t>
            </a:r>
          </a:p>
        </p:txBody>
      </p:sp>
      <p:sp>
        <p:nvSpPr>
          <p:cNvPr id="23" name="Rectangle 22"/>
          <p:cNvSpPr/>
          <p:nvPr/>
        </p:nvSpPr>
        <p:spPr>
          <a:xfrm>
            <a:off x="1555684" y="1512496"/>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Relational query model:</a:t>
            </a:r>
          </a:p>
          <a:p>
            <a:pPr algn="ctr" defTabSz="914367"/>
            <a:r>
              <a:rPr lang="en-US" sz="140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High volume</a:t>
            </a:r>
          </a:p>
          <a:p>
            <a:pPr algn="ctr" defTabSz="914367"/>
            <a:r>
              <a:rPr lang="en-US" sz="1400">
                <a:solidFill>
                  <a:srgbClr val="FFFFFF"/>
                </a:solidFill>
                <a:latin typeface="Segoe UI"/>
              </a:rPr>
              <a:t>High velocity</a:t>
            </a:r>
          </a:p>
          <a:p>
            <a:pPr algn="ctr" defTabSz="914367"/>
            <a:r>
              <a:rPr lang="en-US" sz="140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2"/>
            <a:ext cx="442367"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52594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3BAB97-0F28-49F5-9FEF-A6FB1C9D0E06}"/>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11180" y="1118296"/>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chemeClr val="tx1">
                    <a:lumMod val="95000"/>
                  </a:schemeClr>
                </a:solidFill>
                <a:effectLst/>
                <a:uLnTx/>
                <a:uFillTx/>
                <a:latin typeface="Segoe UI"/>
                <a:ea typeface="+mn-ea"/>
                <a:cs typeface="Segoe UI" pitchFamily="34" charset="0"/>
              </a:rPr>
              <a:t>In production since 2015 for internal Microsoft workload, GA since Feb 2019.</a:t>
            </a:r>
          </a:p>
        </p:txBody>
      </p:sp>
      <p:cxnSp>
        <p:nvCxnSpPr>
          <p:cNvPr id="106" name="Straight Connector 105">
            <a:extLst>
              <a:ext uri="{FF2B5EF4-FFF2-40B4-BE49-F238E27FC236}">
                <a16:creationId xmlns:a16="http://schemas.microsoft.com/office/drawing/2014/main" id="{6E21C163-93A5-6C4F-9101-ACAA096BAE0D}"/>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DF7EAF-3231-44A0-BB86-2475476C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603" y="3598719"/>
            <a:ext cx="683309" cy="321797"/>
          </a:xfrm>
          <a:prstGeom prst="rect">
            <a:avLst/>
          </a:prstGeom>
        </p:spPr>
      </p:pic>
      <p:pic>
        <p:nvPicPr>
          <p:cNvPr id="12" name="Picture 11">
            <a:extLst>
              <a:ext uri="{FF2B5EF4-FFF2-40B4-BE49-F238E27FC236}">
                <a16:creationId xmlns:a16="http://schemas.microsoft.com/office/drawing/2014/main" id="{0ABD9A76-1DAC-44A9-8EEA-B30CF8A86E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1916" y="4236371"/>
            <a:ext cx="806250" cy="428969"/>
          </a:xfrm>
          <a:prstGeom prst="rect">
            <a:avLst/>
          </a:prstGeom>
        </p:spPr>
      </p:pic>
      <p:pic>
        <p:nvPicPr>
          <p:cNvPr id="13" name="Picture 12">
            <a:extLst>
              <a:ext uri="{FF2B5EF4-FFF2-40B4-BE49-F238E27FC236}">
                <a16:creationId xmlns:a16="http://schemas.microsoft.com/office/drawing/2014/main" id="{34E366DB-25CF-4701-A7B0-4072BF1960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7638" y="4238630"/>
            <a:ext cx="603582" cy="610360"/>
          </a:xfrm>
          <a:prstGeom prst="rect">
            <a:avLst/>
          </a:prstGeom>
        </p:spPr>
      </p:pic>
      <p:pic>
        <p:nvPicPr>
          <p:cNvPr id="14" name="Picture 13">
            <a:extLst>
              <a:ext uri="{FF2B5EF4-FFF2-40B4-BE49-F238E27FC236}">
                <a16:creationId xmlns:a16="http://schemas.microsoft.com/office/drawing/2014/main" id="{504C92C6-6D49-4E53-AD02-9065B9DA47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475" y="4887061"/>
            <a:ext cx="2204513" cy="613947"/>
          </a:xfrm>
          <a:prstGeom prst="rect">
            <a:avLst/>
          </a:prstGeom>
        </p:spPr>
      </p:pic>
      <p:pic>
        <p:nvPicPr>
          <p:cNvPr id="15" name="Picture 14">
            <a:extLst>
              <a:ext uri="{FF2B5EF4-FFF2-40B4-BE49-F238E27FC236}">
                <a16:creationId xmlns:a16="http://schemas.microsoft.com/office/drawing/2014/main" id="{E3B2C687-22CB-4CF7-BD5D-05397040D67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31462" y="4168919"/>
            <a:ext cx="842537" cy="609920"/>
          </a:xfrm>
          <a:prstGeom prst="rect">
            <a:avLst/>
          </a:prstGeom>
        </p:spPr>
      </p:pic>
      <p:pic>
        <p:nvPicPr>
          <p:cNvPr id="16" name="Picture 15">
            <a:extLst>
              <a:ext uri="{FF2B5EF4-FFF2-40B4-BE49-F238E27FC236}">
                <a16:creationId xmlns:a16="http://schemas.microsoft.com/office/drawing/2014/main" id="{CEE3356E-C691-4D6B-AE73-328F0632EC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4407" y="5682395"/>
            <a:ext cx="1235408" cy="380393"/>
          </a:xfrm>
          <a:prstGeom prst="rect">
            <a:avLst/>
          </a:prstGeom>
        </p:spPr>
      </p:pic>
      <p:pic>
        <p:nvPicPr>
          <p:cNvPr id="17" name="Picture 16">
            <a:extLst>
              <a:ext uri="{FF2B5EF4-FFF2-40B4-BE49-F238E27FC236}">
                <a16:creationId xmlns:a16="http://schemas.microsoft.com/office/drawing/2014/main" id="{76F5E2BA-57FE-4402-BCB9-2FCF4F90FA8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08049" y="5497564"/>
            <a:ext cx="1226610" cy="707210"/>
          </a:xfrm>
          <a:prstGeom prst="rect">
            <a:avLst/>
          </a:prstGeom>
        </p:spPr>
      </p:pic>
      <p:pic>
        <p:nvPicPr>
          <p:cNvPr id="18" name="Picture 17">
            <a:extLst>
              <a:ext uri="{FF2B5EF4-FFF2-40B4-BE49-F238E27FC236}">
                <a16:creationId xmlns:a16="http://schemas.microsoft.com/office/drawing/2014/main" id="{36093EBF-9DE2-4EFF-96D8-2969F8849FD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93321" y="3480930"/>
            <a:ext cx="643761" cy="662935"/>
          </a:xfrm>
          <a:prstGeom prst="rect">
            <a:avLst/>
          </a:prstGeom>
        </p:spPr>
      </p:pic>
      <p:pic>
        <p:nvPicPr>
          <p:cNvPr id="50" name="Picture 49">
            <a:extLst>
              <a:ext uri="{FF2B5EF4-FFF2-40B4-BE49-F238E27FC236}">
                <a16:creationId xmlns:a16="http://schemas.microsoft.com/office/drawing/2014/main" id="{9F268463-718E-48F3-AD38-89442D228E9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3038930" y="5001667"/>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a:extLst>
              <a:ext uri="{FF2B5EF4-FFF2-40B4-BE49-F238E27FC236}">
                <a16:creationId xmlns:a16="http://schemas.microsoft.com/office/drawing/2014/main" id="{16E6FE8A-5A1A-4578-BE73-32C094204A9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33435" y="3421589"/>
            <a:ext cx="643764" cy="664822"/>
          </a:xfrm>
          <a:prstGeom prst="rect">
            <a:avLst/>
          </a:prstGeom>
        </p:spPr>
      </p:pic>
      <p:pic>
        <p:nvPicPr>
          <p:cNvPr id="25" name="Picture 24" descr="A close up of a logo&#10;&#10;Description automatically generated">
            <a:extLst>
              <a:ext uri="{FF2B5EF4-FFF2-40B4-BE49-F238E27FC236}">
                <a16:creationId xmlns:a16="http://schemas.microsoft.com/office/drawing/2014/main" id="{72C66709-8433-4CD7-9D25-553E26F84218}"/>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l="31413" r="29925" b="20074"/>
          <a:stretch/>
        </p:blipFill>
        <p:spPr>
          <a:xfrm>
            <a:off x="4895661" y="3253164"/>
            <a:ext cx="570130" cy="589317"/>
          </a:xfrm>
          <a:prstGeom prst="rect">
            <a:avLst/>
          </a:prstGeom>
        </p:spPr>
      </p:pic>
      <p:pic>
        <p:nvPicPr>
          <p:cNvPr id="26" name="Picture 25" descr="A picture containing clipart&#10;&#10;Description automatically generated">
            <a:extLst>
              <a:ext uri="{FF2B5EF4-FFF2-40B4-BE49-F238E27FC236}">
                <a16:creationId xmlns:a16="http://schemas.microsoft.com/office/drawing/2014/main" id="{38CC7163-7F53-4A74-BD61-A31238460FDA}"/>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6606" b="-3672"/>
          <a:stretch/>
        </p:blipFill>
        <p:spPr>
          <a:xfrm>
            <a:off x="4646427" y="3794192"/>
            <a:ext cx="427147" cy="663901"/>
          </a:xfrm>
          <a:prstGeom prst="rect">
            <a:avLst/>
          </a:prstGeom>
        </p:spPr>
      </p:pic>
      <p:pic>
        <p:nvPicPr>
          <p:cNvPr id="27" name="Picture 26">
            <a:extLst>
              <a:ext uri="{FF2B5EF4-FFF2-40B4-BE49-F238E27FC236}">
                <a16:creationId xmlns:a16="http://schemas.microsoft.com/office/drawing/2014/main" id="{78AB3FE1-21A6-46F3-8700-15885DCC043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212000" y="3887963"/>
            <a:ext cx="570130" cy="570130"/>
          </a:xfrm>
          <a:prstGeom prst="rect">
            <a:avLst/>
          </a:prstGeom>
        </p:spPr>
      </p:pic>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181708" y="3280951"/>
            <a:ext cx="589317" cy="589317"/>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830689" y="3961518"/>
            <a:ext cx="410575" cy="512348"/>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251751" y="3932972"/>
            <a:ext cx="420560" cy="560746"/>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986789" y="5650604"/>
            <a:ext cx="403435" cy="403435"/>
          </a:xfrm>
          <a:prstGeom prst="rect">
            <a:avLst/>
          </a:prstGeom>
        </p:spPr>
      </p:pic>
      <p:pic>
        <p:nvPicPr>
          <p:cNvPr id="34" name="Picture 33">
            <a:extLst>
              <a:ext uri="{FF2B5EF4-FFF2-40B4-BE49-F238E27FC236}">
                <a16:creationId xmlns:a16="http://schemas.microsoft.com/office/drawing/2014/main" id="{860355CA-9A46-4FBD-9974-BE6D1714C6C7}"/>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6237335" y="562595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467257" y="4513252"/>
            <a:ext cx="1376434"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Azure Monitor</a:t>
            </a:r>
            <a:br>
              <a:rPr kumimoji="0" lang="en-US" sz="1200" b="0" i="0" u="none" strike="noStrike" kern="1200" cap="none" spc="0" normalizeH="0" baseline="0" noProof="0">
                <a:ln>
                  <a:noFill/>
                </a:ln>
                <a:solidFill>
                  <a:prstClr val="black"/>
                </a:solidFill>
                <a:effectLst/>
                <a:uLnTx/>
                <a:uFillTx/>
                <a:ea typeface="+mn-ea"/>
                <a:cs typeface="+mn-cs"/>
              </a:rPr>
            </a:br>
            <a:r>
              <a:rPr kumimoji="0" lang="en-US" sz="1050" b="0" i="0" u="none" strike="noStrike" kern="1200" cap="none" spc="0" normalizeH="0" baseline="0" noProof="0">
                <a:ln>
                  <a:noFill/>
                </a:ln>
                <a:solidFill>
                  <a:prstClr val="black"/>
                </a:solidFill>
                <a:effectLst/>
                <a:uLnTx/>
                <a:uFillTx/>
                <a:ea typeface="+mn-ea"/>
                <a:cs typeface="+mn-cs"/>
              </a:rPr>
              <a:t>Log Analytics, Application Insights</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TextBox 34">
            <a:extLst>
              <a:ext uri="{FF2B5EF4-FFF2-40B4-BE49-F238E27FC236}">
                <a16:creationId xmlns:a16="http://schemas.microsoft.com/office/drawing/2014/main" id="{C9593785-BD7F-4344-8816-A47C8215F592}"/>
              </a:ext>
            </a:extLst>
          </p:cNvPr>
          <p:cNvSpPr txBox="1"/>
          <p:nvPr/>
        </p:nvSpPr>
        <p:spPr>
          <a:xfrm>
            <a:off x="4604867" y="6170412"/>
            <a:ext cx="118564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ea typeface="+mn-ea"/>
                <a:cs typeface="+mn-cs"/>
              </a:rPr>
              <a:t>Azure IoT Central</a:t>
            </a:r>
          </a:p>
        </p:txBody>
      </p:sp>
      <p:sp>
        <p:nvSpPr>
          <p:cNvPr id="36" name="TextBox 35">
            <a:extLst>
              <a:ext uri="{FF2B5EF4-FFF2-40B4-BE49-F238E27FC236}">
                <a16:creationId xmlns:a16="http://schemas.microsoft.com/office/drawing/2014/main" id="{7B0FC2E7-DFD8-4950-A904-885D72BE72DC}"/>
              </a:ext>
            </a:extLst>
          </p:cNvPr>
          <p:cNvSpPr txBox="1"/>
          <p:nvPr/>
        </p:nvSpPr>
        <p:spPr>
          <a:xfrm>
            <a:off x="5651959" y="4478860"/>
            <a:ext cx="2418358"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Security Products</a:t>
            </a:r>
            <a:br>
              <a:rPr kumimoji="0" lang="en-US" sz="1200" b="0" i="0" u="none" strike="noStrike" kern="1200" cap="none" spc="0" normalizeH="0" baseline="0" noProof="0">
                <a:ln>
                  <a:noFill/>
                </a:ln>
                <a:solidFill>
                  <a:prstClr val="black"/>
                </a:solidFill>
                <a:effectLst/>
                <a:uLnTx/>
                <a:uFillTx/>
                <a:ea typeface="+mn-ea"/>
                <a:cs typeface="+mn-cs"/>
              </a:rPr>
            </a:br>
            <a:r>
              <a:rPr kumimoji="0" lang="en-US" sz="900" i="0" u="none" strike="noStrike" kern="1200" cap="none" spc="0" normalizeH="0" baseline="0" noProof="0">
                <a:ln>
                  <a:noFill/>
                </a:ln>
                <a:solidFill>
                  <a:schemeClr val="bg1"/>
                </a:solidFill>
                <a:effectLst/>
                <a:uLnTx/>
                <a:uFillTx/>
                <a:cs typeface="Calibri" panose="020F0502020204030204" pitchFamily="34" charset="0"/>
              </a:rPr>
              <a:t>(MS Defender for Endpoint (MDATP), </a:t>
            </a:r>
            <a:br>
              <a:rPr kumimoji="0" lang="en-US" sz="900" i="0" u="none" strike="noStrike" kern="1200" cap="none" spc="0" normalizeH="0" baseline="0" noProof="0">
                <a:ln>
                  <a:noFill/>
                </a:ln>
                <a:solidFill>
                  <a:schemeClr val="bg1"/>
                </a:solidFill>
                <a:effectLst/>
                <a:uLnTx/>
                <a:uFillTx/>
                <a:cs typeface="Calibri" panose="020F0502020204030204" pitchFamily="34" charset="0"/>
              </a:rPr>
            </a:br>
            <a:r>
              <a:rPr lang="en-US" sz="900" i="0">
                <a:solidFill>
                  <a:schemeClr val="bg1"/>
                </a:solidFill>
                <a:effectLst/>
                <a:cs typeface="Calibri" panose="020F0502020204030204" pitchFamily="34" charset="0"/>
              </a:rPr>
              <a:t>MS Sentinel, MS Defender for IoT, </a:t>
            </a:r>
            <a:r>
              <a:rPr lang="nn-NO" sz="900" i="0">
                <a:solidFill>
                  <a:schemeClr val="bg1"/>
                </a:solidFill>
                <a:effectLst/>
                <a:cs typeface="Calibri" panose="020F0502020204030204" pitchFamily="34" charset="0"/>
              </a:rPr>
              <a:t>MS Defender for Cloud Apps (MCAS)</a:t>
            </a:r>
            <a:r>
              <a:rPr kumimoji="0" lang="en-US" sz="900" i="0" u="none" strike="noStrike" kern="1200" cap="none" spc="0" normalizeH="0" baseline="0" noProof="0">
                <a:ln>
                  <a:noFill/>
                </a:ln>
                <a:solidFill>
                  <a:schemeClr val="bg1"/>
                </a:solidFill>
                <a:effectLst/>
                <a:uLnTx/>
                <a:uFillTx/>
                <a:cs typeface="Calibri" panose="020F0502020204030204" pitchFamily="34" charset="0"/>
              </a:rPr>
              <a:t>)</a:t>
            </a:r>
            <a:endParaRPr kumimoji="0" lang="en-US" sz="1100" i="0" u="none" strike="noStrike" kern="1200" cap="none" spc="0" normalizeH="0" baseline="0" noProof="0">
              <a:ln>
                <a:noFill/>
              </a:ln>
              <a:solidFill>
                <a:schemeClr val="bg1"/>
              </a:solidFill>
              <a:effectLst/>
              <a:uLnTx/>
              <a:uFillTx/>
              <a:cs typeface="Calibri" panose="020F0502020204030204" pitchFamily="34" charset="0"/>
            </a:endParaRPr>
          </a:p>
        </p:txBody>
      </p:sp>
      <p:sp>
        <p:nvSpPr>
          <p:cNvPr id="37" name="TextBox 36">
            <a:extLst>
              <a:ext uri="{FF2B5EF4-FFF2-40B4-BE49-F238E27FC236}">
                <a16:creationId xmlns:a16="http://schemas.microsoft.com/office/drawing/2014/main" id="{9EB25A42-9F85-4443-BCF5-093C7490AF91}"/>
              </a:ext>
            </a:extLst>
          </p:cNvPr>
          <p:cNvSpPr txBox="1"/>
          <p:nvPr/>
        </p:nvSpPr>
        <p:spPr>
          <a:xfrm>
            <a:off x="6555750" y="6155024"/>
            <a:ext cx="7876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Gaming platform</a:t>
            </a:r>
          </a:p>
        </p:txBody>
      </p:sp>
      <p:sp>
        <p:nvSpPr>
          <p:cNvPr id="39" name="TextBox 38">
            <a:extLst>
              <a:ext uri="{FF2B5EF4-FFF2-40B4-BE49-F238E27FC236}">
                <a16:creationId xmlns:a16="http://schemas.microsoft.com/office/drawing/2014/main" id="{50787F68-6043-499E-930D-9FB481C60F76}"/>
              </a:ext>
            </a:extLst>
          </p:cNvPr>
          <p:cNvSpPr txBox="1"/>
          <p:nvPr/>
        </p:nvSpPr>
        <p:spPr>
          <a:xfrm>
            <a:off x="9859772" y="6490520"/>
            <a:ext cx="2443955" cy="215444"/>
          </a:xfrm>
          <a:prstGeom prst="rect">
            <a:avLst/>
          </a:prstGeom>
          <a:noFill/>
        </p:spPr>
        <p:txBody>
          <a:bodyPr wrap="square" lIns="0" tIns="0" rIns="0" bIns="0" rtlCol="0">
            <a:spAutoFit/>
          </a:bodyPr>
          <a:lstStyle/>
          <a:p>
            <a:pPr lvl="0" defTabSz="914367">
              <a:defRPr/>
            </a:pPr>
            <a:r>
              <a:rPr lang="en-US" sz="1400">
                <a:solidFill>
                  <a:srgbClr val="000000"/>
                </a:solidFill>
                <a:latin typeface="Segoe UI"/>
                <a:hlinkClick r:id="rId21"/>
              </a:rPr>
              <a:t>https://aka.ms/adx.customers</a:t>
            </a:r>
            <a:r>
              <a:rPr lang="en-US" sz="1400">
                <a:solidFill>
                  <a:srgbClr val="000000"/>
                </a:solidFill>
                <a:latin typeface="Segoe UI"/>
              </a:rPr>
              <a:t> </a:t>
            </a:r>
          </a:p>
        </p:txBody>
      </p:sp>
      <p:cxnSp>
        <p:nvCxnSpPr>
          <p:cNvPr id="40" name="Straight Connector 39">
            <a:extLst>
              <a:ext uri="{FF2B5EF4-FFF2-40B4-BE49-F238E27FC236}">
                <a16:creationId xmlns:a16="http://schemas.microsoft.com/office/drawing/2014/main" id="{66E40FBE-5242-4DE5-963A-922BCFC56FFC}"/>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D1E4AE-B8A2-4A92-867E-B7A1727A787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561051" y="3266498"/>
            <a:ext cx="884293" cy="334373"/>
          </a:xfrm>
          <a:prstGeom prst="rect">
            <a:avLst/>
          </a:prstGeom>
        </p:spPr>
      </p:pic>
      <p:pic>
        <p:nvPicPr>
          <p:cNvPr id="43" name="Picture 42">
            <a:extLst>
              <a:ext uri="{FF2B5EF4-FFF2-40B4-BE49-F238E27FC236}">
                <a16:creationId xmlns:a16="http://schemas.microsoft.com/office/drawing/2014/main" id="{36AB17B9-1988-47BA-8F1B-7C54D03186B8}"/>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181687" y="3265801"/>
            <a:ext cx="1054266" cy="295653"/>
          </a:xfrm>
          <a:prstGeom prst="rect">
            <a:avLst/>
          </a:prstGeom>
        </p:spPr>
      </p:pic>
      <p:pic>
        <p:nvPicPr>
          <p:cNvPr id="45" name="Picture 44">
            <a:extLst>
              <a:ext uri="{FF2B5EF4-FFF2-40B4-BE49-F238E27FC236}">
                <a16:creationId xmlns:a16="http://schemas.microsoft.com/office/drawing/2014/main" id="{BCC88B52-AC9A-4DB4-9508-C305D6B237A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196075" y="3665334"/>
            <a:ext cx="1054266" cy="255182"/>
          </a:xfrm>
          <a:prstGeom prst="rect">
            <a:avLst/>
          </a:prstGeom>
        </p:spPr>
      </p:pic>
      <p:pic>
        <p:nvPicPr>
          <p:cNvPr id="46" name="Picture 45">
            <a:extLst>
              <a:ext uri="{FF2B5EF4-FFF2-40B4-BE49-F238E27FC236}">
                <a16:creationId xmlns:a16="http://schemas.microsoft.com/office/drawing/2014/main" id="{AF070139-952B-4CF4-92A2-1F68B79DB1B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8451378" y="4270555"/>
            <a:ext cx="1194231" cy="348318"/>
          </a:xfrm>
          <a:prstGeom prst="rect">
            <a:avLst/>
          </a:prstGeom>
        </p:spPr>
      </p:pic>
      <p:pic>
        <p:nvPicPr>
          <p:cNvPr id="47" name="Picture 46">
            <a:extLst>
              <a:ext uri="{FF2B5EF4-FFF2-40B4-BE49-F238E27FC236}">
                <a16:creationId xmlns:a16="http://schemas.microsoft.com/office/drawing/2014/main" id="{FFAD270C-6119-4C0D-8DEF-99891EB3D500}"/>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10181687" y="4188335"/>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353507" y="4815058"/>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normAutofit fontScale="90000"/>
          </a:bodyPr>
          <a:lstStyle/>
          <a:p>
            <a:r>
              <a:rPr lang="en-US">
                <a:solidFill>
                  <a:srgbClr val="00B0F0"/>
                </a:solidFill>
              </a:rPr>
              <a:t>Proven Technology</a:t>
            </a:r>
          </a:p>
        </p:txBody>
      </p:sp>
      <p:sp>
        <p:nvSpPr>
          <p:cNvPr id="21" name="Rectangle 20">
            <a:extLst>
              <a:ext uri="{FF2B5EF4-FFF2-40B4-BE49-F238E27FC236}">
                <a16:creationId xmlns:a16="http://schemas.microsoft.com/office/drawing/2014/main" id="{6BFE051A-7AAA-48E2-BC45-54500025E942}"/>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as PaaS</a:t>
            </a:r>
          </a:p>
        </p:txBody>
      </p:sp>
      <p:pic>
        <p:nvPicPr>
          <p:cNvPr id="3" name="Picture 2" descr="Icon&#10;&#10;Description automatically generated">
            <a:extLst>
              <a:ext uri="{FF2B5EF4-FFF2-40B4-BE49-F238E27FC236}">
                <a16:creationId xmlns:a16="http://schemas.microsoft.com/office/drawing/2014/main" id="{D183250F-89F8-4BE7-9BE1-3575BAC24EF8}"/>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pic>
        <p:nvPicPr>
          <p:cNvPr id="5" name="Picture 4" descr="Story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29" cstate="email">
            <a:extLst>
              <a:ext uri="{28A0092B-C50C-407E-A947-70E740481C1C}">
                <a14:useLocalDpi xmlns:a14="http://schemas.microsoft.com/office/drawing/2010/main"/>
              </a:ext>
            </a:extLst>
          </a:blip>
          <a:srcRect/>
          <a:stretch/>
        </p:blipFill>
        <p:spPr bwMode="auto">
          <a:xfrm>
            <a:off x="10262264" y="4429374"/>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7E7770F-F721-4E31-AD7C-CE02348729E2}"/>
              </a:ext>
            </a:extLst>
          </p:cNvPr>
          <p:cNvPicPr>
            <a:picLocks noChangeAspect="1"/>
          </p:cNvPicPr>
          <p:nvPr/>
        </p:nvPicPr>
        <p:blipFill>
          <a:blip r:embed="rId30" cstate="email">
            <a:extLst>
              <a:ext uri="{28A0092B-C50C-407E-A947-70E740481C1C}">
                <a14:useLocalDpi xmlns:a14="http://schemas.microsoft.com/office/drawing/2010/main"/>
              </a:ext>
            </a:extLst>
          </a:blip>
          <a:srcRect/>
          <a:stretch/>
        </p:blipFill>
        <p:spPr bwMode="gray">
          <a:xfrm>
            <a:off x="8561051" y="5363107"/>
            <a:ext cx="964835" cy="352165"/>
          </a:xfrm>
          <a:prstGeom prst="rect">
            <a:avLst/>
          </a:prstGeom>
          <a:ln>
            <a:noFill/>
          </a:ln>
        </p:spPr>
      </p:pic>
      <p:pic>
        <p:nvPicPr>
          <p:cNvPr id="8" name="Picture 2">
            <a:extLst>
              <a:ext uri="{FF2B5EF4-FFF2-40B4-BE49-F238E27FC236}">
                <a16:creationId xmlns:a16="http://schemas.microsoft.com/office/drawing/2014/main" id="{A06FC03B-C066-407C-861B-50E9BE4349E0}"/>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181687" y="5107256"/>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00C8DC0-3D69-44A5-9323-BE319911060F}"/>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8239549" y="3805473"/>
            <a:ext cx="1534111" cy="2604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zure-sentinel - Microsoft Q&amp;A">
            <a:extLst>
              <a:ext uri="{FF2B5EF4-FFF2-40B4-BE49-F238E27FC236}">
                <a16:creationId xmlns:a16="http://schemas.microsoft.com/office/drawing/2014/main" id="{DB3C716F-90C2-B767-E5CC-06D565FB0F87}"/>
              </a:ext>
            </a:extLst>
          </p:cNvPr>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0689" y="3373008"/>
            <a:ext cx="463468" cy="463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30E9826-47C4-BB3D-AB1F-A763D63DEFD5}"/>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8400672" y="5698880"/>
            <a:ext cx="1187389" cy="527099"/>
          </a:xfrm>
          <a:prstGeom prst="rect">
            <a:avLst/>
          </a:prstGeom>
        </p:spPr>
      </p:pic>
      <p:pic>
        <p:nvPicPr>
          <p:cNvPr id="22" name="Picture 21">
            <a:extLst>
              <a:ext uri="{FF2B5EF4-FFF2-40B4-BE49-F238E27FC236}">
                <a16:creationId xmlns:a16="http://schemas.microsoft.com/office/drawing/2014/main" id="{7B9360EB-0B10-E89C-FD25-B0601AB61614}"/>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0103368" y="5540086"/>
            <a:ext cx="1054266" cy="479791"/>
          </a:xfrm>
          <a:prstGeom prst="rect">
            <a:avLst/>
          </a:prstGeom>
        </p:spPr>
      </p:pic>
      <p:pic>
        <p:nvPicPr>
          <p:cNvPr id="32" name="Picture 31">
            <a:extLst>
              <a:ext uri="{FF2B5EF4-FFF2-40B4-BE49-F238E27FC236}">
                <a16:creationId xmlns:a16="http://schemas.microsoft.com/office/drawing/2014/main" id="{6D60BD11-FF04-E1ED-9CCF-F55B11093E1F}"/>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8549980" y="6137577"/>
            <a:ext cx="986975" cy="466692"/>
          </a:xfrm>
          <a:prstGeom prst="rect">
            <a:avLst/>
          </a:prstGeom>
        </p:spPr>
      </p:pic>
    </p:spTree>
    <p:extLst>
      <p:ext uri="{BB962C8B-B14F-4D97-AF65-F5344CB8AC3E}">
        <p14:creationId xmlns:p14="http://schemas.microsoft.com/office/powerpoint/2010/main" val="112929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P spid="37" grpId="0"/>
      <p:bldP spid="39" grpId="0"/>
      <p:bldP spid="20" grpId="0"/>
      <p:bldP spid="24"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9C5E81-4C74-4513-8146-51506A22E8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173101" y="457200"/>
            <a:ext cx="12503646" cy="553998"/>
          </a:xfrm>
        </p:spPr>
        <p:txBody>
          <a:bodyPr/>
          <a:lstStyle/>
          <a:p>
            <a:pPr algn="ctr"/>
            <a:r>
              <a:rPr lang="en-US">
                <a:solidFill>
                  <a:schemeClr val="tx1"/>
                </a:solidFill>
                <a:cs typeface="Segoe UI"/>
              </a:rPr>
              <a:t>What is Data Explorer - </a:t>
            </a:r>
            <a:r>
              <a:rPr lang="en-US">
                <a:solidFill>
                  <a:schemeClr val="accent2"/>
                </a:solidFill>
              </a:rPr>
              <a:t>by the numbers</a:t>
            </a:r>
          </a:p>
        </p:txBody>
      </p:sp>
      <p:grpSp>
        <p:nvGrpSpPr>
          <p:cNvPr id="40" name="Group 39">
            <a:extLst>
              <a:ext uri="{FF2B5EF4-FFF2-40B4-BE49-F238E27FC236}">
                <a16:creationId xmlns:a16="http://schemas.microsoft.com/office/drawing/2014/main" id="{EF9025DF-1DAC-4060-B4A8-0F17CE71968B}"/>
              </a:ext>
            </a:extLst>
          </p:cNvPr>
          <p:cNvGrpSpPr/>
          <p:nvPr/>
        </p:nvGrpSpPr>
        <p:grpSpPr>
          <a:xfrm>
            <a:off x="1497245" y="1295664"/>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a:solidFill>
                    <a:srgbClr val="50E6FF"/>
                  </a:solidFill>
                  <a:latin typeface="Segoe UI"/>
                  <a:cs typeface="Segoe UI"/>
                </a:rPr>
                <a:t>150</a:t>
              </a:r>
              <a:r>
                <a:rPr kumimoji="0" lang="en-US" sz="2800" b="1" i="0" u="none" strike="noStrike" kern="1200" cap="none" spc="0" normalizeH="0" baseline="0" noProof="0">
                  <a:ln>
                    <a:noFill/>
                  </a:ln>
                  <a:solidFill>
                    <a:srgbClr val="50E6FF"/>
                  </a:solidFill>
                  <a:effectLst/>
                  <a:uLnTx/>
                  <a:uFillTx/>
                  <a:latin typeface="Segoe UI"/>
                  <a:ea typeface="+mn-ea"/>
                  <a:cs typeface="Segoe UI"/>
                </a:rPr>
                <a:t>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a:rPr>
                <a:t>Data ingested </a:t>
              </a:r>
              <a:endPar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a:rPr>
                <a:t>daily</a:t>
              </a:r>
              <a:endParaRPr kumimoji="0" lang="en-US" sz="2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43" name="Group 42">
            <a:extLst>
              <a:ext uri="{FF2B5EF4-FFF2-40B4-BE49-F238E27FC236}">
                <a16:creationId xmlns:a16="http://schemas.microsoft.com/office/drawing/2014/main" id="{96DD49E0-B60B-4363-B1B8-923A9C2B0840}"/>
              </a:ext>
            </a:extLst>
          </p:cNvPr>
          <p:cNvGrpSpPr/>
          <p:nvPr/>
        </p:nvGrpSpPr>
        <p:grpSpPr>
          <a:xfrm>
            <a:off x="4902464" y="1295664"/>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800" b="1" dirty="0">
                  <a:solidFill>
                    <a:srgbClr val="50E6FF"/>
                  </a:solidFill>
                  <a:latin typeface="Segoe UI"/>
                  <a:cs typeface="Segoe UI"/>
                </a:rPr>
                <a:t>3.5 Billion</a:t>
              </a:r>
              <a:endPar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Queries per day</a:t>
              </a:r>
              <a:endParaRPr lang="en-US" sz="2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46" name="Group 45">
            <a:extLst>
              <a:ext uri="{FF2B5EF4-FFF2-40B4-BE49-F238E27FC236}">
                <a16:creationId xmlns:a16="http://schemas.microsoft.com/office/drawing/2014/main" id="{F33DB9A4-AED8-4D9E-B9EC-519771C525D1}"/>
              </a:ext>
            </a:extLst>
          </p:cNvPr>
          <p:cNvGrpSpPr/>
          <p:nvPr/>
        </p:nvGrpSpPr>
        <p:grpSpPr>
          <a:xfrm>
            <a:off x="8307683" y="1295664"/>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D68AA0C3-F8BA-4FCC-B0A1-7C39B9DC72F1}"/>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a:cs typeface="Segoe UI"/>
                </a:rPr>
                <a:t>15</a:t>
              </a:r>
              <a:r>
                <a:rPr kumimoji="0" lang="en-US" sz="2800" b="1" i="0" u="none" strike="noStrike" kern="1200" cap="none" spc="0" normalizeH="0" baseline="0" noProof="0" dirty="0">
                  <a:ln>
                    <a:noFill/>
                  </a:ln>
                  <a:solidFill>
                    <a:srgbClr val="50E6FF"/>
                  </a:solidFill>
                  <a:effectLst/>
                  <a:uLnTx/>
                  <a:uFillTx/>
                  <a:latin typeface="Segoe UI"/>
                  <a:ea typeface="+mn-ea"/>
                  <a:cs typeface="Segoe UI"/>
                </a:rPr>
                <a:t>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Total Data Size</a:t>
              </a:r>
              <a:endParaRPr kumimoji="0" lang="en-US" sz="20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5293958" y="6338049"/>
            <a:ext cx="689804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 key to Microsoft's digital transformation journey </a:t>
            </a:r>
          </a:p>
        </p:txBody>
      </p:sp>
      <p:pic>
        <p:nvPicPr>
          <p:cNvPr id="6" name="Picture 5" descr="Icon&#10;&#10;Description automatically generated">
            <a:extLst>
              <a:ext uri="{FF2B5EF4-FFF2-40B4-BE49-F238E27FC236}">
                <a16:creationId xmlns:a16="http://schemas.microsoft.com/office/drawing/2014/main" id="{3D474E08-2996-4A12-83AD-925378A0F9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grpSp>
        <p:nvGrpSpPr>
          <p:cNvPr id="15" name="Group 14">
            <a:extLst>
              <a:ext uri="{FF2B5EF4-FFF2-40B4-BE49-F238E27FC236}">
                <a16:creationId xmlns:a16="http://schemas.microsoft.com/office/drawing/2014/main" id="{A230A415-1127-4E68-9997-89CA461669FA}"/>
              </a:ext>
            </a:extLst>
          </p:cNvPr>
          <p:cNvGrpSpPr/>
          <p:nvPr/>
        </p:nvGrpSpPr>
        <p:grpSpPr>
          <a:xfrm>
            <a:off x="3167591" y="3635850"/>
            <a:ext cx="2411618" cy="2425154"/>
            <a:chOff x="8742503" y="1598682"/>
            <a:chExt cx="1998135" cy="2009350"/>
          </a:xfrm>
        </p:grpSpPr>
        <p:sp>
          <p:nvSpPr>
            <p:cNvPr id="16" name="Oval 15">
              <a:extLst>
                <a:ext uri="{FF2B5EF4-FFF2-40B4-BE49-F238E27FC236}">
                  <a16:creationId xmlns:a16="http://schemas.microsoft.com/office/drawing/2014/main" id="{C0F7667D-1879-40A8-9288-35E68543F2D3}"/>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1D51457-DB99-4943-A441-E60F26EDD2B7}"/>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a:cs typeface="Segoe UI"/>
                </a:rPr>
                <a:t>4M</a:t>
              </a:r>
              <a:endPar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a:rPr>
                <a:t>VM Cores running </a:t>
              </a:r>
              <a:endParaRPr kumimoji="0" lang="en-US" sz="20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F34C4A7C-69A2-4667-AFF1-FFAD3468A5DC}"/>
              </a:ext>
            </a:extLst>
          </p:cNvPr>
          <p:cNvGrpSpPr/>
          <p:nvPr/>
        </p:nvGrpSpPr>
        <p:grpSpPr>
          <a:xfrm>
            <a:off x="6605074" y="3635850"/>
            <a:ext cx="2411618" cy="2425154"/>
            <a:chOff x="8742503" y="1598682"/>
            <a:chExt cx="1998135" cy="2009350"/>
          </a:xfrm>
        </p:grpSpPr>
        <p:sp>
          <p:nvSpPr>
            <p:cNvPr id="22" name="Oval 21">
              <a:extLst>
                <a:ext uri="{FF2B5EF4-FFF2-40B4-BE49-F238E27FC236}">
                  <a16:creationId xmlns:a16="http://schemas.microsoft.com/office/drawing/2014/main" id="{D18D22D8-E2F2-44B6-9F60-A4CFB43F261C}"/>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F54F455-0422-4A14-9B9B-1FC7A5700E60}"/>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&gt;450K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KQL Developers</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6361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anim calcmode="lin" valueType="num">
                                      <p:cBhvr>
                                        <p:cTn id="23" dur="750" fill="hold"/>
                                        <p:tgtEl>
                                          <p:spTgt spid="15"/>
                                        </p:tgtEl>
                                        <p:attrNameLst>
                                          <p:attrName>ppt_x</p:attrName>
                                        </p:attrNameLst>
                                      </p:cBhvr>
                                      <p:tavLst>
                                        <p:tav tm="0">
                                          <p:val>
                                            <p:strVal val="#ppt_x"/>
                                          </p:val>
                                        </p:tav>
                                        <p:tav tm="100000">
                                          <p:val>
                                            <p:strVal val="#ppt_x"/>
                                          </p:val>
                                        </p:tav>
                                      </p:tavLst>
                                    </p:anim>
                                    <p:anim calcmode="lin" valueType="num">
                                      <p:cBhvr>
                                        <p:cTn id="24" dur="7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anim calcmode="lin" valueType="num">
                                      <p:cBhvr>
                                        <p:cTn id="28" dur="750" fill="hold"/>
                                        <p:tgtEl>
                                          <p:spTgt spid="21"/>
                                        </p:tgtEl>
                                        <p:attrNameLst>
                                          <p:attrName>ppt_x</p:attrName>
                                        </p:attrNameLst>
                                      </p:cBhvr>
                                      <p:tavLst>
                                        <p:tav tm="0">
                                          <p:val>
                                            <p:strVal val="#ppt_x"/>
                                          </p:val>
                                        </p:tav>
                                        <p:tav tm="100000">
                                          <p:val>
                                            <p:strVal val="#ppt_x"/>
                                          </p:val>
                                        </p:tav>
                                      </p:tavLst>
                                    </p:anim>
                                    <p:anim calcmode="lin" valueType="num">
                                      <p:cBhvr>
                                        <p:cTn id="29" dur="75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550"/>
                            </p:stCondLst>
                            <p:childTnLst>
                              <p:par>
                                <p:cTn id="31" presetID="2" presetClass="entr" presetSubtype="4" decel="10000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650" fill="hold"/>
                                        <p:tgtEl>
                                          <p:spTgt spid="5"/>
                                        </p:tgtEl>
                                        <p:attrNameLst>
                                          <p:attrName>ppt_x</p:attrName>
                                        </p:attrNameLst>
                                      </p:cBhvr>
                                      <p:tavLst>
                                        <p:tav tm="0">
                                          <p:val>
                                            <p:strVal val="#ppt_x"/>
                                          </p:val>
                                        </p:tav>
                                        <p:tav tm="100000">
                                          <p:val>
                                            <p:strVal val="#ppt_x"/>
                                          </p:val>
                                        </p:tav>
                                      </p:tavLst>
                                    </p:anim>
                                    <p:anim calcmode="lin" valueType="num">
                                      <p:cBhvr additive="base">
                                        <p:cTn id="3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X logo">
            <a:extLst>
              <a:ext uri="{FF2B5EF4-FFF2-40B4-BE49-F238E27FC236}">
                <a16:creationId xmlns:a16="http://schemas.microsoft.com/office/drawing/2014/main" id="{8EE1A0E1-9244-2B1E-2E88-6128E30621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4474" y="2904719"/>
            <a:ext cx="1126908" cy="591626"/>
          </a:xfrm>
          <a:prstGeom prst="rect">
            <a:avLst/>
          </a:prstGeom>
        </p:spPr>
      </p:pic>
      <p:grpSp>
        <p:nvGrpSpPr>
          <p:cNvPr id="56" name="Group 55">
            <a:extLst>
              <a:ext uri="{FF2B5EF4-FFF2-40B4-BE49-F238E27FC236}">
                <a16:creationId xmlns:a16="http://schemas.microsoft.com/office/drawing/2014/main" id="{B18B81A3-8FDD-BAF1-6F44-648201536B2A}"/>
              </a:ext>
            </a:extLst>
          </p:cNvPr>
          <p:cNvGrpSpPr/>
          <p:nvPr/>
        </p:nvGrpSpPr>
        <p:grpSpPr>
          <a:xfrm>
            <a:off x="8795946" y="995483"/>
            <a:ext cx="2032186" cy="610897"/>
            <a:chOff x="4000900" y="636372"/>
            <a:chExt cx="3406976" cy="1019433"/>
          </a:xfrm>
        </p:grpSpPr>
        <p:grpSp>
          <p:nvGrpSpPr>
            <p:cNvPr id="21" name="Group 20">
              <a:extLst>
                <a:ext uri="{FF2B5EF4-FFF2-40B4-BE49-F238E27FC236}">
                  <a16:creationId xmlns:a16="http://schemas.microsoft.com/office/drawing/2014/main" id="{C075EF3F-2005-B853-D302-027F4B1F3A25}"/>
                </a:ext>
              </a:extLst>
            </p:cNvPr>
            <p:cNvGrpSpPr/>
            <p:nvPr/>
          </p:nvGrpSpPr>
          <p:grpSpPr>
            <a:xfrm>
              <a:off x="4000900" y="636372"/>
              <a:ext cx="3406976" cy="1019433"/>
              <a:chOff x="4000900" y="636372"/>
              <a:chExt cx="3406976" cy="1019433"/>
            </a:xfrm>
          </p:grpSpPr>
          <p:sp>
            <p:nvSpPr>
              <p:cNvPr id="10" name="Rectangle 9" descr="SDKs">
                <a:extLst>
                  <a:ext uri="{FF2B5EF4-FFF2-40B4-BE49-F238E27FC236}">
                    <a16:creationId xmlns:a16="http://schemas.microsoft.com/office/drawing/2014/main" id="{3652DB2A-0395-8DE7-6697-5444BC13ADD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48C7460-74C7-A50F-5145-41B0C9F58E77}"/>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Query Tools</a:t>
                </a:r>
              </a:p>
            </p:txBody>
          </p:sp>
        </p:grpSp>
        <p:pic>
          <p:nvPicPr>
            <p:cNvPr id="2052" name="Picture 4" descr="Kusto DB">
              <a:extLst>
                <a:ext uri="{FF2B5EF4-FFF2-40B4-BE49-F238E27FC236}">
                  <a16:creationId xmlns:a16="http://schemas.microsoft.com/office/drawing/2014/main" id="{28667A10-F376-A7A1-10CE-4D3D505D4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5225" y="11503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DX logo">
              <a:extLst>
                <a:ext uri="{FF2B5EF4-FFF2-40B4-BE49-F238E27FC236}">
                  <a16:creationId xmlns:a16="http://schemas.microsoft.com/office/drawing/2014/main" id="{B3E69128-9A18-5026-B676-D00AE18E0C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900" y="1166501"/>
              <a:ext cx="610098" cy="320304"/>
            </a:xfrm>
            <a:prstGeom prst="rect">
              <a:avLst/>
            </a:prstGeom>
          </p:spPr>
        </p:pic>
        <p:pic>
          <p:nvPicPr>
            <p:cNvPr id="14" name="Picture 13" descr="Icon&#10;&#10;Description automatically generated">
              <a:extLst>
                <a:ext uri="{FF2B5EF4-FFF2-40B4-BE49-F238E27FC236}">
                  <a16:creationId xmlns:a16="http://schemas.microsoft.com/office/drawing/2014/main" id="{BAEE8816-FE58-47BB-23E8-A281D952AB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11313" y="1095067"/>
              <a:ext cx="379627" cy="394578"/>
            </a:xfrm>
            <a:prstGeom prst="rect">
              <a:avLst/>
            </a:prstGeom>
          </p:spPr>
        </p:pic>
        <p:pic>
          <p:nvPicPr>
            <p:cNvPr id="2056" name="Picture 8" descr="See the source image">
              <a:extLst>
                <a:ext uri="{FF2B5EF4-FFF2-40B4-BE49-F238E27FC236}">
                  <a16:creationId xmlns:a16="http://schemas.microsoft.com/office/drawing/2014/main" id="{52D2DC3E-CCEF-B54F-ED07-740CA70F27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99966" y="1146089"/>
              <a:ext cx="55017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LI transparent ">
              <a:extLst>
                <a:ext uri="{FF2B5EF4-FFF2-40B4-BE49-F238E27FC236}">
                  <a16:creationId xmlns:a16="http://schemas.microsoft.com/office/drawing/2014/main" id="{6023BB96-475A-AD49-1ACB-64BD883B59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56967" y="1126805"/>
              <a:ext cx="333268"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0F6F41B0-A9CF-3177-DB12-DA9F5F705009}"/>
              </a:ext>
            </a:extLst>
          </p:cNvPr>
          <p:cNvGrpSpPr/>
          <p:nvPr/>
        </p:nvGrpSpPr>
        <p:grpSpPr>
          <a:xfrm>
            <a:off x="8787152" y="4012831"/>
            <a:ext cx="2034618" cy="610897"/>
            <a:chOff x="4338705" y="3203485"/>
            <a:chExt cx="2701713" cy="844632"/>
          </a:xfrm>
        </p:grpSpPr>
        <p:grpSp>
          <p:nvGrpSpPr>
            <p:cNvPr id="29" name="Group 28">
              <a:extLst>
                <a:ext uri="{FF2B5EF4-FFF2-40B4-BE49-F238E27FC236}">
                  <a16:creationId xmlns:a16="http://schemas.microsoft.com/office/drawing/2014/main" id="{82C7CA08-5458-C45E-9708-243FE11FEDE5}"/>
                </a:ext>
              </a:extLst>
            </p:cNvPr>
            <p:cNvGrpSpPr/>
            <p:nvPr/>
          </p:nvGrpSpPr>
          <p:grpSpPr>
            <a:xfrm>
              <a:off x="4338705" y="3203485"/>
              <a:ext cx="2701713" cy="844632"/>
              <a:chOff x="4000900" y="636372"/>
              <a:chExt cx="3406976" cy="1019433"/>
            </a:xfrm>
          </p:grpSpPr>
          <p:sp>
            <p:nvSpPr>
              <p:cNvPr id="30" name="Rectangle 29" descr="SDKs">
                <a:extLst>
                  <a:ext uri="{FF2B5EF4-FFF2-40B4-BE49-F238E27FC236}">
                    <a16:creationId xmlns:a16="http://schemas.microsoft.com/office/drawing/2014/main" id="{91987303-7F2A-5FB6-63AF-31F453950285}"/>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B13D75CB-BFD3-02AF-4A38-96FDFF550E00}"/>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Orchestration</a:t>
                </a:r>
              </a:p>
            </p:txBody>
          </p:sp>
        </p:grpSp>
        <p:pic>
          <p:nvPicPr>
            <p:cNvPr id="32" name="Graphic 31" descr="ADF">
              <a:extLst>
                <a:ext uri="{FF2B5EF4-FFF2-40B4-BE49-F238E27FC236}">
                  <a16:creationId xmlns:a16="http://schemas.microsoft.com/office/drawing/2014/main" id="{3CACCC37-4040-0E7C-D861-65AC4EBE2B8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07742" y="3600750"/>
              <a:ext cx="315989" cy="335655"/>
            </a:xfrm>
            <a:prstGeom prst="rect">
              <a:avLst/>
            </a:prstGeom>
          </p:spPr>
        </p:pic>
        <p:pic>
          <p:nvPicPr>
            <p:cNvPr id="36" name="Picture 35" descr="A picture containing stationary, envelope&#10;&#10;Description automatically generated">
              <a:extLst>
                <a:ext uri="{FF2B5EF4-FFF2-40B4-BE49-F238E27FC236}">
                  <a16:creationId xmlns:a16="http://schemas.microsoft.com/office/drawing/2014/main" id="{100E3657-0D79-0FC6-7C81-02C11DC3A1B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99508" y="3651861"/>
              <a:ext cx="315989" cy="299275"/>
            </a:xfrm>
            <a:prstGeom prst="rect">
              <a:avLst/>
            </a:prstGeom>
          </p:spPr>
        </p:pic>
        <p:pic>
          <p:nvPicPr>
            <p:cNvPr id="38" name="Picture 37" descr="Icon&#10;&#10;Description automatically generated">
              <a:extLst>
                <a:ext uri="{FF2B5EF4-FFF2-40B4-BE49-F238E27FC236}">
                  <a16:creationId xmlns:a16="http://schemas.microsoft.com/office/drawing/2014/main" id="{6604BBE7-9E29-4103-347F-F0498DCF236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57625" y="3600750"/>
              <a:ext cx="347324" cy="347324"/>
            </a:xfrm>
            <a:prstGeom prst="rect">
              <a:avLst/>
            </a:prstGeom>
          </p:spPr>
        </p:pic>
      </p:grpSp>
      <p:grpSp>
        <p:nvGrpSpPr>
          <p:cNvPr id="60" name="Group 59">
            <a:extLst>
              <a:ext uri="{FF2B5EF4-FFF2-40B4-BE49-F238E27FC236}">
                <a16:creationId xmlns:a16="http://schemas.microsoft.com/office/drawing/2014/main" id="{66255851-9B16-ECDD-D793-2A4CA28AF721}"/>
              </a:ext>
            </a:extLst>
          </p:cNvPr>
          <p:cNvGrpSpPr/>
          <p:nvPr/>
        </p:nvGrpSpPr>
        <p:grpSpPr>
          <a:xfrm>
            <a:off x="8793515" y="1749820"/>
            <a:ext cx="2034617" cy="610897"/>
            <a:chOff x="4036853" y="4430114"/>
            <a:chExt cx="3406976" cy="1019433"/>
          </a:xfrm>
        </p:grpSpPr>
        <p:grpSp>
          <p:nvGrpSpPr>
            <p:cNvPr id="39" name="Group 38">
              <a:extLst>
                <a:ext uri="{FF2B5EF4-FFF2-40B4-BE49-F238E27FC236}">
                  <a16:creationId xmlns:a16="http://schemas.microsoft.com/office/drawing/2014/main" id="{B8095265-ACFA-85B0-A425-D8016CBC3A51}"/>
                </a:ext>
              </a:extLst>
            </p:cNvPr>
            <p:cNvGrpSpPr/>
            <p:nvPr/>
          </p:nvGrpSpPr>
          <p:grpSpPr>
            <a:xfrm>
              <a:off x="4036853" y="4430114"/>
              <a:ext cx="3406976" cy="1019433"/>
              <a:chOff x="4000900" y="636372"/>
              <a:chExt cx="3406976" cy="1019433"/>
            </a:xfrm>
          </p:grpSpPr>
          <p:sp>
            <p:nvSpPr>
              <p:cNvPr id="40" name="Rectangle 39" descr="SDKs">
                <a:extLst>
                  <a:ext uri="{FF2B5EF4-FFF2-40B4-BE49-F238E27FC236}">
                    <a16:creationId xmlns:a16="http://schemas.microsoft.com/office/drawing/2014/main" id="{97D02F93-9816-B1AC-11C3-918C762B3FB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BDD0478-D074-0399-B6D7-0EE2754676D4}"/>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Notebook Connectivity</a:t>
                </a:r>
              </a:p>
            </p:txBody>
          </p:sp>
        </p:grpSp>
        <p:grpSp>
          <p:nvGrpSpPr>
            <p:cNvPr id="59" name="Group 58">
              <a:extLst>
                <a:ext uri="{FF2B5EF4-FFF2-40B4-BE49-F238E27FC236}">
                  <a16:creationId xmlns:a16="http://schemas.microsoft.com/office/drawing/2014/main" id="{3CCC7DE8-7892-6326-2C7A-2FA54A486ECF}"/>
                </a:ext>
              </a:extLst>
            </p:cNvPr>
            <p:cNvGrpSpPr/>
            <p:nvPr/>
          </p:nvGrpSpPr>
          <p:grpSpPr>
            <a:xfrm>
              <a:off x="4351135" y="4910470"/>
              <a:ext cx="2904602" cy="394145"/>
              <a:chOff x="4351135" y="4910470"/>
              <a:chExt cx="2904602" cy="394145"/>
            </a:xfrm>
          </p:grpSpPr>
          <p:pic>
            <p:nvPicPr>
              <p:cNvPr id="42" name="Picture 41" descr="Apache Spark™ - An Introduction to Spark | Data Mechanics">
                <a:extLst>
                  <a:ext uri="{FF2B5EF4-FFF2-40B4-BE49-F238E27FC236}">
                    <a16:creationId xmlns:a16="http://schemas.microsoft.com/office/drawing/2014/main" id="{E14112C0-F872-1E86-26B9-D0FC9ABBBF1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101496" y="4988221"/>
                <a:ext cx="505756" cy="2632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VS Code Jupyter Notebook Previewer - Visual Studio Marketplace">
                <a:extLst>
                  <a:ext uri="{FF2B5EF4-FFF2-40B4-BE49-F238E27FC236}">
                    <a16:creationId xmlns:a16="http://schemas.microsoft.com/office/drawing/2014/main" id="{7309BEED-5888-3F2F-71C3-159F4C4DB55F}"/>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039823" y="493983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con&#10;&#10;Description automatically generated">
                <a:extLst>
                  <a:ext uri="{FF2B5EF4-FFF2-40B4-BE49-F238E27FC236}">
                    <a16:creationId xmlns:a16="http://schemas.microsoft.com/office/drawing/2014/main" id="{F901281F-F182-4CF7-7147-1A09353788E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881129" y="4910470"/>
                <a:ext cx="374608" cy="389360"/>
              </a:xfrm>
              <a:prstGeom prst="rect">
                <a:avLst/>
              </a:prstGeom>
            </p:spPr>
          </p:pic>
          <p:pic>
            <p:nvPicPr>
              <p:cNvPr id="45" name="Graphic 44">
                <a:extLst>
                  <a:ext uri="{FF2B5EF4-FFF2-40B4-BE49-F238E27FC236}">
                    <a16:creationId xmlns:a16="http://schemas.microsoft.com/office/drawing/2014/main" id="{AAEFC9C7-3789-24F2-5555-22D9CE7E621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351135" y="4944615"/>
                <a:ext cx="360000" cy="360000"/>
              </a:xfrm>
              <a:prstGeom prst="rect">
                <a:avLst/>
              </a:prstGeom>
            </p:spPr>
          </p:pic>
        </p:grpSp>
      </p:grpSp>
      <p:grpSp>
        <p:nvGrpSpPr>
          <p:cNvPr id="2082" name="Group 2081">
            <a:extLst>
              <a:ext uri="{FF2B5EF4-FFF2-40B4-BE49-F238E27FC236}">
                <a16:creationId xmlns:a16="http://schemas.microsoft.com/office/drawing/2014/main" id="{969DFF8E-C5CD-6967-1575-BC8ECA567721}"/>
              </a:ext>
            </a:extLst>
          </p:cNvPr>
          <p:cNvGrpSpPr/>
          <p:nvPr/>
        </p:nvGrpSpPr>
        <p:grpSpPr>
          <a:xfrm>
            <a:off x="8774002" y="4767168"/>
            <a:ext cx="2054130" cy="610898"/>
            <a:chOff x="4506090" y="4509821"/>
            <a:chExt cx="1946266" cy="674665"/>
          </a:xfrm>
        </p:grpSpPr>
        <p:grpSp>
          <p:nvGrpSpPr>
            <p:cNvPr id="63" name="Group 62">
              <a:extLst>
                <a:ext uri="{FF2B5EF4-FFF2-40B4-BE49-F238E27FC236}">
                  <a16:creationId xmlns:a16="http://schemas.microsoft.com/office/drawing/2014/main" id="{2792178C-7612-304C-D387-6BE3383E8E17}"/>
                </a:ext>
              </a:extLst>
            </p:cNvPr>
            <p:cNvGrpSpPr/>
            <p:nvPr/>
          </p:nvGrpSpPr>
          <p:grpSpPr>
            <a:xfrm>
              <a:off x="4506090" y="4509821"/>
              <a:ext cx="1946266" cy="674665"/>
              <a:chOff x="4000900" y="636372"/>
              <a:chExt cx="3406976" cy="1019433"/>
            </a:xfrm>
          </p:grpSpPr>
          <p:sp>
            <p:nvSpPr>
              <p:cNvPr id="2057" name="Rectangle 2056" descr="SDKs">
                <a:extLst>
                  <a:ext uri="{FF2B5EF4-FFF2-40B4-BE49-F238E27FC236}">
                    <a16:creationId xmlns:a16="http://schemas.microsoft.com/office/drawing/2014/main" id="{E0EC2E4A-95E3-2019-D519-34F07F63B19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9" name="Rectangle 2058">
                <a:extLst>
                  <a:ext uri="{FF2B5EF4-FFF2-40B4-BE49-F238E27FC236}">
                    <a16:creationId xmlns:a16="http://schemas.microsoft.com/office/drawing/2014/main" id="{2D98F3B9-12B2-995A-F28D-70D0A5C7E0A4}"/>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Connectors</a:t>
                </a:r>
              </a:p>
            </p:txBody>
          </p:sp>
        </p:grpSp>
        <p:sp>
          <p:nvSpPr>
            <p:cNvPr id="2078" name="Rectangle 2077">
              <a:extLst>
                <a:ext uri="{FF2B5EF4-FFF2-40B4-BE49-F238E27FC236}">
                  <a16:creationId xmlns:a16="http://schemas.microsoft.com/office/drawing/2014/main" id="{EB696B6D-666D-E3B8-73E9-17F29D87305B}"/>
                </a:ext>
              </a:extLst>
            </p:cNvPr>
            <p:cNvSpPr/>
            <p:nvPr/>
          </p:nvSpPr>
          <p:spPr bwMode="auto">
            <a:xfrm>
              <a:off x="4837861" y="4795753"/>
              <a:ext cx="1196593" cy="317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TDS, JDBC, ODBC</a:t>
              </a:r>
            </a:p>
          </p:txBody>
        </p:sp>
      </p:grpSp>
      <p:grpSp>
        <p:nvGrpSpPr>
          <p:cNvPr id="16" name="Group 15">
            <a:extLst>
              <a:ext uri="{FF2B5EF4-FFF2-40B4-BE49-F238E27FC236}">
                <a16:creationId xmlns:a16="http://schemas.microsoft.com/office/drawing/2014/main" id="{3DA7C700-B2E9-D553-33A8-87FB2052A165}"/>
              </a:ext>
            </a:extLst>
          </p:cNvPr>
          <p:cNvGrpSpPr/>
          <p:nvPr/>
        </p:nvGrpSpPr>
        <p:grpSpPr>
          <a:xfrm>
            <a:off x="8791396" y="3258494"/>
            <a:ext cx="2026132" cy="610897"/>
            <a:chOff x="7438208" y="3824581"/>
            <a:chExt cx="3844377" cy="1066871"/>
          </a:xfrm>
        </p:grpSpPr>
        <p:grpSp>
          <p:nvGrpSpPr>
            <p:cNvPr id="46" name="Group 45">
              <a:extLst>
                <a:ext uri="{FF2B5EF4-FFF2-40B4-BE49-F238E27FC236}">
                  <a16:creationId xmlns:a16="http://schemas.microsoft.com/office/drawing/2014/main" id="{211DC417-F534-761F-DEBC-65DDF2593107}"/>
                </a:ext>
              </a:extLst>
            </p:cNvPr>
            <p:cNvGrpSpPr/>
            <p:nvPr/>
          </p:nvGrpSpPr>
          <p:grpSpPr>
            <a:xfrm>
              <a:off x="7438208" y="3824581"/>
              <a:ext cx="3844377" cy="1066871"/>
              <a:chOff x="4000900" y="636372"/>
              <a:chExt cx="3406976" cy="1019433"/>
            </a:xfrm>
          </p:grpSpPr>
          <p:sp>
            <p:nvSpPr>
              <p:cNvPr id="47" name="Rectangle 46" descr="SDKs">
                <a:extLst>
                  <a:ext uri="{FF2B5EF4-FFF2-40B4-BE49-F238E27FC236}">
                    <a16:creationId xmlns:a16="http://schemas.microsoft.com/office/drawing/2014/main" id="{4E3DD71E-D247-DF77-C115-D760F801B973}"/>
                  </a:ext>
                </a:extLst>
              </p:cNvPr>
              <p:cNvSpPr/>
              <p:nvPr/>
            </p:nvSpPr>
            <p:spPr bwMode="auto">
              <a:xfrm>
                <a:off x="4000900" y="636372"/>
                <a:ext cx="3406975"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C0E48E5F-D560-7160-32A0-500CE916FF4F}"/>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API and Client Libraries</a:t>
                </a:r>
              </a:p>
            </p:txBody>
          </p:sp>
        </p:grpSp>
        <p:pic>
          <p:nvPicPr>
            <p:cNvPr id="49" name="Picture 2" descr="dotnet core">
              <a:extLst>
                <a:ext uri="{FF2B5EF4-FFF2-40B4-BE49-F238E27FC236}">
                  <a16:creationId xmlns:a16="http://schemas.microsoft.com/office/drawing/2014/main" id="{A53866CB-7729-9F6A-12B4-F99FADA7A47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921337" y="4403439"/>
              <a:ext cx="289413" cy="299404"/>
            </a:xfrm>
            <a:prstGeom prst="ellipse">
              <a:avLst/>
            </a:prstGeom>
            <a:noFill/>
          </p:spPr>
        </p:pic>
        <p:pic>
          <p:nvPicPr>
            <p:cNvPr id="50" name="Picture 2" descr="python">
              <a:extLst>
                <a:ext uri="{FF2B5EF4-FFF2-40B4-BE49-F238E27FC236}">
                  <a16:creationId xmlns:a16="http://schemas.microsoft.com/office/drawing/2014/main" id="{0A40CC77-4813-8C05-A4EE-72D395E711E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377830" y="4403439"/>
              <a:ext cx="279364" cy="299404"/>
            </a:xfrm>
            <a:prstGeom prst="rect">
              <a:avLst/>
            </a:prstGeom>
            <a:noFill/>
          </p:spPr>
        </p:pic>
        <p:pic>
          <p:nvPicPr>
            <p:cNvPr id="51" name="Picture 2" descr="Go lang">
              <a:extLst>
                <a:ext uri="{FF2B5EF4-FFF2-40B4-BE49-F238E27FC236}">
                  <a16:creationId xmlns:a16="http://schemas.microsoft.com/office/drawing/2014/main" id="{7EA3D75A-4CF6-FC70-AD50-28960A458A87}"/>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815654" y="4497560"/>
              <a:ext cx="349960" cy="128364"/>
            </a:xfrm>
            <a:prstGeom prst="rect">
              <a:avLst/>
            </a:prstGeom>
            <a:noFill/>
          </p:spPr>
        </p:pic>
        <p:pic>
          <p:nvPicPr>
            <p:cNvPr id="52" name="Picture 2" descr="Java">
              <a:extLst>
                <a:ext uri="{FF2B5EF4-FFF2-40B4-BE49-F238E27FC236}">
                  <a16:creationId xmlns:a16="http://schemas.microsoft.com/office/drawing/2014/main" id="{6649C124-A863-ACE1-5F48-8A0D9DE23EFC}"/>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9705202" y="4183995"/>
              <a:ext cx="342979" cy="549961"/>
            </a:xfrm>
            <a:prstGeom prst="rect">
              <a:avLst/>
            </a:prstGeom>
            <a:noFill/>
          </p:spPr>
        </p:pic>
        <p:pic>
          <p:nvPicPr>
            <p:cNvPr id="53" name="Picture 2" descr="Node.js">
              <a:extLst>
                <a:ext uri="{FF2B5EF4-FFF2-40B4-BE49-F238E27FC236}">
                  <a16:creationId xmlns:a16="http://schemas.microsoft.com/office/drawing/2014/main" id="{05CF0B11-4076-4230-1349-67DC052971F6}"/>
                </a:ext>
              </a:extLst>
            </p:cNvPr>
            <p:cNvPicPr>
              <a:picLocks noChangeAspect="1" noChangeArrowheads="1"/>
            </p:cNvPicPr>
            <p:nvPr/>
          </p:nvPicPr>
          <p:blipFill rotWithShape="1">
            <a:blip r:embed="rId21"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10204893" y="4439647"/>
              <a:ext cx="554154" cy="217469"/>
            </a:xfrm>
            <a:prstGeom prst="rect">
              <a:avLst/>
            </a:prstGeom>
            <a:noFill/>
          </p:spPr>
        </p:pic>
        <p:pic>
          <p:nvPicPr>
            <p:cNvPr id="55" name="Picture 54" descr="Icon&#10;&#10;Description automatically generated">
              <a:extLst>
                <a:ext uri="{FF2B5EF4-FFF2-40B4-BE49-F238E27FC236}">
                  <a16:creationId xmlns:a16="http://schemas.microsoft.com/office/drawing/2014/main" id="{FE07FA3D-B4E0-A320-04E6-FA691F3213FA}"/>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251572" y="4424589"/>
              <a:ext cx="296920" cy="265376"/>
            </a:xfrm>
            <a:prstGeom prst="rect">
              <a:avLst/>
            </a:prstGeom>
          </p:spPr>
        </p:pic>
        <p:pic>
          <p:nvPicPr>
            <p:cNvPr id="61" name="Picture 4">
              <a:extLst>
                <a:ext uri="{FF2B5EF4-FFF2-40B4-BE49-F238E27FC236}">
                  <a16:creationId xmlns:a16="http://schemas.microsoft.com/office/drawing/2014/main" id="{E5969FD5-D847-C2B8-80FC-2694FDE4D8CC}"/>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829957" y="4406822"/>
              <a:ext cx="289539" cy="2831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E8EB-59F8-8700-FD7B-E8AAB4AE9874}"/>
                </a:ext>
              </a:extLst>
            </p:cNvPr>
            <p:cNvSpPr txBox="1"/>
            <p:nvPr/>
          </p:nvSpPr>
          <p:spPr>
            <a:xfrm>
              <a:off x="7492415" y="4390562"/>
              <a:ext cx="361877" cy="322501"/>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REST</a:t>
              </a:r>
              <a:r>
                <a:rPr kumimoji="0" lang="en-IN"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API</a:t>
              </a:r>
            </a:p>
          </p:txBody>
        </p:sp>
      </p:grpSp>
      <p:grpSp>
        <p:nvGrpSpPr>
          <p:cNvPr id="12" name="Group 11">
            <a:extLst>
              <a:ext uri="{FF2B5EF4-FFF2-40B4-BE49-F238E27FC236}">
                <a16:creationId xmlns:a16="http://schemas.microsoft.com/office/drawing/2014/main" id="{0E8F74AE-BF50-8A76-8323-DC478198D158}"/>
              </a:ext>
            </a:extLst>
          </p:cNvPr>
          <p:cNvGrpSpPr/>
          <p:nvPr/>
        </p:nvGrpSpPr>
        <p:grpSpPr>
          <a:xfrm>
            <a:off x="8782356" y="5521507"/>
            <a:ext cx="2054130" cy="610897"/>
            <a:chOff x="3481948" y="3432302"/>
            <a:chExt cx="2953544" cy="645294"/>
          </a:xfrm>
        </p:grpSpPr>
        <p:grpSp>
          <p:nvGrpSpPr>
            <p:cNvPr id="3" name="Group 2">
              <a:extLst>
                <a:ext uri="{FF2B5EF4-FFF2-40B4-BE49-F238E27FC236}">
                  <a16:creationId xmlns:a16="http://schemas.microsoft.com/office/drawing/2014/main" id="{70868D52-03BA-3573-32E7-6A3AE64C8B01}"/>
                </a:ext>
              </a:extLst>
            </p:cNvPr>
            <p:cNvGrpSpPr/>
            <p:nvPr/>
          </p:nvGrpSpPr>
          <p:grpSpPr>
            <a:xfrm>
              <a:off x="3481948" y="3432302"/>
              <a:ext cx="2953544" cy="645294"/>
              <a:chOff x="4000900" y="636372"/>
              <a:chExt cx="3406976" cy="1019433"/>
            </a:xfrm>
          </p:grpSpPr>
          <p:sp>
            <p:nvSpPr>
              <p:cNvPr id="5" name="Rectangle 4" descr="SDKs">
                <a:extLst>
                  <a:ext uri="{FF2B5EF4-FFF2-40B4-BE49-F238E27FC236}">
                    <a16:creationId xmlns:a16="http://schemas.microsoft.com/office/drawing/2014/main" id="{6B1309DB-2A0E-3504-DD9E-F27457B26C68}"/>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0649FF24-6EE4-E853-C904-711F270E85AD}"/>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a:rPr>
                  <a:t>Export</a:t>
                </a:r>
                <a:endPar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grpSp>
        <p:pic>
          <p:nvPicPr>
            <p:cNvPr id="17" name="Graphic 16" descr="ADLS gen2">
              <a:extLst>
                <a:ext uri="{FF2B5EF4-FFF2-40B4-BE49-F238E27FC236}">
                  <a16:creationId xmlns:a16="http://schemas.microsoft.com/office/drawing/2014/main" id="{FF9DE6C9-982D-FC6B-601E-EEFAC80B528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92506" y="3698587"/>
              <a:ext cx="354697" cy="333388"/>
            </a:xfrm>
            <a:prstGeom prst="rect">
              <a:avLst/>
            </a:prstGeom>
          </p:spPr>
        </p:pic>
        <p:pic>
          <p:nvPicPr>
            <p:cNvPr id="4" name="Graphic 3" descr="Azure SQL">
              <a:extLst>
                <a:ext uri="{FF2B5EF4-FFF2-40B4-BE49-F238E27FC236}">
                  <a16:creationId xmlns:a16="http://schemas.microsoft.com/office/drawing/2014/main" id="{9ACD4878-F649-75C3-2BFF-3E514101146E}"/>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292323" y="3725924"/>
              <a:ext cx="258064" cy="278714"/>
            </a:xfrm>
            <a:prstGeom prst="rect">
              <a:avLst/>
            </a:prstGeom>
          </p:spPr>
        </p:pic>
      </p:grpSp>
      <p:sp>
        <p:nvSpPr>
          <p:cNvPr id="2068" name="Rectangle: Rounded Corners 2067">
            <a:extLst>
              <a:ext uri="{FF2B5EF4-FFF2-40B4-BE49-F238E27FC236}">
                <a16:creationId xmlns:a16="http://schemas.microsoft.com/office/drawing/2014/main" id="{9E63F9BA-5F70-4EF4-9F39-A3D762A7EB0B}"/>
              </a:ext>
            </a:extLst>
          </p:cNvPr>
          <p:cNvSpPr/>
          <p:nvPr/>
        </p:nvSpPr>
        <p:spPr bwMode="auto">
          <a:xfrm>
            <a:off x="8636003" y="842769"/>
            <a:ext cx="2367646" cy="5438775"/>
          </a:xfrm>
          <a:prstGeom prst="roundRect">
            <a:avLst>
              <a:gd name="adj" fmla="val 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53" name="Group 2152">
            <a:extLst>
              <a:ext uri="{FF2B5EF4-FFF2-40B4-BE49-F238E27FC236}">
                <a16:creationId xmlns:a16="http://schemas.microsoft.com/office/drawing/2014/main" id="{F6525AF0-8D57-A8E3-64C0-B9C719B0E130}"/>
              </a:ext>
            </a:extLst>
          </p:cNvPr>
          <p:cNvGrpSpPr/>
          <p:nvPr/>
        </p:nvGrpSpPr>
        <p:grpSpPr>
          <a:xfrm>
            <a:off x="8729367" y="2504157"/>
            <a:ext cx="2090279" cy="610897"/>
            <a:chOff x="8031768" y="2594838"/>
            <a:chExt cx="2090279" cy="610897"/>
          </a:xfrm>
        </p:grpSpPr>
        <p:grpSp>
          <p:nvGrpSpPr>
            <p:cNvPr id="2080" name="Group 2079">
              <a:extLst>
                <a:ext uri="{FF2B5EF4-FFF2-40B4-BE49-F238E27FC236}">
                  <a16:creationId xmlns:a16="http://schemas.microsoft.com/office/drawing/2014/main" id="{E20EA10B-92AD-95F8-B795-63B9B4CF7535}"/>
                </a:ext>
              </a:extLst>
            </p:cNvPr>
            <p:cNvGrpSpPr/>
            <p:nvPr/>
          </p:nvGrpSpPr>
          <p:grpSpPr>
            <a:xfrm>
              <a:off x="8095916" y="2594838"/>
              <a:ext cx="2026131" cy="610897"/>
              <a:chOff x="7729552" y="2795618"/>
              <a:chExt cx="3844377" cy="1019433"/>
            </a:xfrm>
          </p:grpSpPr>
          <p:grpSp>
            <p:nvGrpSpPr>
              <p:cNvPr id="22" name="Group 21">
                <a:extLst>
                  <a:ext uri="{FF2B5EF4-FFF2-40B4-BE49-F238E27FC236}">
                    <a16:creationId xmlns:a16="http://schemas.microsoft.com/office/drawing/2014/main" id="{846A6A0D-DAA3-D153-2BFF-E3539C2F64FC}"/>
                  </a:ext>
                </a:extLst>
              </p:cNvPr>
              <p:cNvGrpSpPr/>
              <p:nvPr/>
            </p:nvGrpSpPr>
            <p:grpSpPr>
              <a:xfrm>
                <a:off x="7729552" y="2795618"/>
                <a:ext cx="3844377" cy="1019433"/>
                <a:chOff x="4000900" y="636372"/>
                <a:chExt cx="3406976" cy="1019433"/>
              </a:xfrm>
            </p:grpSpPr>
            <p:sp>
              <p:nvSpPr>
                <p:cNvPr id="23" name="Rectangle 22" descr="SDKs">
                  <a:extLst>
                    <a:ext uri="{FF2B5EF4-FFF2-40B4-BE49-F238E27FC236}">
                      <a16:creationId xmlns:a16="http://schemas.microsoft.com/office/drawing/2014/main" id="{E41B4E6F-282E-AF9B-A9BE-7CC5121927E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2212D6B-9F4C-D619-C897-EED105200153}"/>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Visualization</a:t>
                  </a:r>
                </a:p>
              </p:txBody>
            </p:sp>
          </p:grpSp>
          <p:pic>
            <p:nvPicPr>
              <p:cNvPr id="25" name="Picture 2">
                <a:extLst>
                  <a:ext uri="{FF2B5EF4-FFF2-40B4-BE49-F238E27FC236}">
                    <a16:creationId xmlns:a16="http://schemas.microsoft.com/office/drawing/2014/main" id="{00407776-CC69-2806-3F48-A98AA9B58050}"/>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8533546" y="3343022"/>
                <a:ext cx="286754" cy="3159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Grafana - Png Grafana Logo, Transparent Png - kindpng">
                <a:extLst>
                  <a:ext uri="{FF2B5EF4-FFF2-40B4-BE49-F238E27FC236}">
                    <a16:creationId xmlns:a16="http://schemas.microsoft.com/office/drawing/2014/main" id="{549D6F40-0B62-0786-5958-582B37A8CA27}"/>
                  </a:ext>
                </a:extLst>
              </p:cNvPr>
              <p:cNvPicPr>
                <a:picLocks noChangeAspect="1" noChangeArrowheads="1"/>
              </p:cNvPicPr>
              <p:nvPr/>
            </p:nvPicPr>
            <p:blipFill rotWithShape="1">
              <a:blip r:embed="rId29" cstate="email">
                <a:extLst>
                  <a:ext uri="{28A0092B-C50C-407E-A947-70E740481C1C}">
                    <a14:useLocalDpi xmlns:a14="http://schemas.microsoft.com/office/drawing/2010/main"/>
                  </a:ext>
                </a:extLst>
              </a:blip>
              <a:srcRect/>
              <a:stretch/>
            </p:blipFill>
            <p:spPr bwMode="auto">
              <a:xfrm>
                <a:off x="9483956" y="3337789"/>
                <a:ext cx="346349" cy="341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NETBEARS - Blog | Kibana cluster on Ubuntu">
                <a:extLst>
                  <a:ext uri="{FF2B5EF4-FFF2-40B4-BE49-F238E27FC236}">
                    <a16:creationId xmlns:a16="http://schemas.microsoft.com/office/drawing/2014/main" id="{2DF03425-8A23-D86A-C74E-B0CD61F1CDE7}"/>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0007274" y="3324487"/>
                <a:ext cx="374465" cy="331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GitHub - getredash/redash: Make Your Company Data Driven. Connect to any  data source, easily visualize, dashboard and share your data.">
                <a:extLst>
                  <a:ext uri="{FF2B5EF4-FFF2-40B4-BE49-F238E27FC236}">
                    <a16:creationId xmlns:a16="http://schemas.microsoft.com/office/drawing/2014/main" id="{A9F42E99-1400-6C73-9F5E-02042288FF08}"/>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571510" y="3370249"/>
                <a:ext cx="406218" cy="1876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isense logo">
                <a:extLst>
                  <a:ext uri="{FF2B5EF4-FFF2-40B4-BE49-F238E27FC236}">
                    <a16:creationId xmlns:a16="http://schemas.microsoft.com/office/drawing/2014/main" id="{DEE9DD06-092E-49C4-1B4F-55647557EA16}"/>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1070016" y="3284756"/>
                <a:ext cx="406218" cy="366793"/>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4">
                <a:extLst>
                  <a:ext uri="{FF2B5EF4-FFF2-40B4-BE49-F238E27FC236}">
                    <a16:creationId xmlns:a16="http://schemas.microsoft.com/office/drawing/2014/main" id="{AD4D5840-7490-DEE8-F259-47C79E2712BF}"/>
                  </a:ext>
                </a:extLst>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8987264" y="3348347"/>
                <a:ext cx="286754" cy="305254"/>
              </a:xfrm>
              <a:prstGeom prst="rect">
                <a:avLst/>
              </a:prstGeom>
              <a:noFill/>
              <a:extLst>
                <a:ext uri="{909E8E84-426E-40DD-AFC4-6F175D3DCCD1}">
                  <a14:hiddenFill xmlns:a14="http://schemas.microsoft.com/office/drawing/2010/main">
                    <a:solidFill>
                      <a:srgbClr val="FFFFFF"/>
                    </a:solidFill>
                  </a14:hiddenFill>
                </a:ext>
              </a:extLst>
            </p:spPr>
          </p:pic>
        </p:grpSp>
        <p:sp>
          <p:nvSpPr>
            <p:cNvPr id="2124" name="TextBox 2123">
              <a:extLst>
                <a:ext uri="{FF2B5EF4-FFF2-40B4-BE49-F238E27FC236}">
                  <a16:creationId xmlns:a16="http://schemas.microsoft.com/office/drawing/2014/main" id="{DC058805-4B89-9EF9-E055-97DF976C2247}"/>
                </a:ext>
              </a:extLst>
            </p:cNvPr>
            <p:cNvSpPr txBox="1"/>
            <p:nvPr/>
          </p:nvSpPr>
          <p:spPr>
            <a:xfrm flipH="1">
              <a:off x="8031768" y="2880077"/>
              <a:ext cx="52040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ADX</a:t>
              </a: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Dashboard</a:t>
              </a:r>
              <a:endPar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076" name="Rectangle: Rounded Corners 2075">
            <a:extLst>
              <a:ext uri="{FF2B5EF4-FFF2-40B4-BE49-F238E27FC236}">
                <a16:creationId xmlns:a16="http://schemas.microsoft.com/office/drawing/2014/main" id="{AD89494A-DD9A-B795-D337-614D9ACF8E23}"/>
              </a:ext>
            </a:extLst>
          </p:cNvPr>
          <p:cNvSpPr/>
          <p:nvPr/>
        </p:nvSpPr>
        <p:spPr bwMode="auto">
          <a:xfrm>
            <a:off x="520714" y="1892343"/>
            <a:ext cx="1416028" cy="314390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81" name="Picture 2080">
            <a:extLst>
              <a:ext uri="{FF2B5EF4-FFF2-40B4-BE49-F238E27FC236}">
                <a16:creationId xmlns:a16="http://schemas.microsoft.com/office/drawing/2014/main" id="{0771685B-CD81-FF84-4A95-B064BF6A21CB}"/>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722689" y="2052697"/>
            <a:ext cx="1067223" cy="2842297"/>
          </a:xfrm>
          <a:prstGeom prst="rect">
            <a:avLst/>
          </a:prstGeom>
        </p:spPr>
      </p:pic>
      <p:sp>
        <p:nvSpPr>
          <p:cNvPr id="2084" name="TextBox 2083">
            <a:extLst>
              <a:ext uri="{FF2B5EF4-FFF2-40B4-BE49-F238E27FC236}">
                <a16:creationId xmlns:a16="http://schemas.microsoft.com/office/drawing/2014/main" id="{4F9400B1-47C0-795B-8D81-3D859C21D35A}"/>
              </a:ext>
            </a:extLst>
          </p:cNvPr>
          <p:cNvSpPr txBox="1"/>
          <p:nvPr/>
        </p:nvSpPr>
        <p:spPr>
          <a:xfrm>
            <a:off x="3150323" y="581499"/>
            <a:ext cx="1246693"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Ingestion ecosystem</a:t>
            </a:r>
          </a:p>
        </p:txBody>
      </p:sp>
      <p:grpSp>
        <p:nvGrpSpPr>
          <p:cNvPr id="2152" name="Group 2151">
            <a:extLst>
              <a:ext uri="{FF2B5EF4-FFF2-40B4-BE49-F238E27FC236}">
                <a16:creationId xmlns:a16="http://schemas.microsoft.com/office/drawing/2014/main" id="{9A38894C-A43E-DCB1-3ECE-113163FC9914}"/>
              </a:ext>
            </a:extLst>
          </p:cNvPr>
          <p:cNvGrpSpPr/>
          <p:nvPr/>
        </p:nvGrpSpPr>
        <p:grpSpPr>
          <a:xfrm>
            <a:off x="3002743" y="2501918"/>
            <a:ext cx="1508506" cy="1041237"/>
            <a:chOff x="2848863" y="2306129"/>
            <a:chExt cx="1508506" cy="1041237"/>
          </a:xfrm>
        </p:grpSpPr>
        <p:sp>
          <p:nvSpPr>
            <p:cNvPr id="2117" name="Rectangle 2116" descr="Managed pipelines">
              <a:extLst>
                <a:ext uri="{FF2B5EF4-FFF2-40B4-BE49-F238E27FC236}">
                  <a16:creationId xmlns:a16="http://schemas.microsoft.com/office/drawing/2014/main" id="{B080ED65-1212-3D57-C570-2D0B4AD172E9}"/>
                </a:ext>
              </a:extLst>
            </p:cNvPr>
            <p:cNvSpPr/>
            <p:nvPr/>
          </p:nvSpPr>
          <p:spPr bwMode="auto">
            <a:xfrm>
              <a:off x="2848865" y="2306129"/>
              <a:ext cx="1494008" cy="1041237"/>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8" name="Rectangle 2117">
              <a:extLst>
                <a:ext uri="{FF2B5EF4-FFF2-40B4-BE49-F238E27FC236}">
                  <a16:creationId xmlns:a16="http://schemas.microsoft.com/office/drawing/2014/main" id="{69A1C77A-1BEC-58D0-7758-0A1BD83499F4}"/>
                </a:ext>
              </a:extLst>
            </p:cNvPr>
            <p:cNvSpPr/>
            <p:nvPr/>
          </p:nvSpPr>
          <p:spPr bwMode="auto">
            <a:xfrm>
              <a:off x="2848863" y="2315355"/>
              <a:ext cx="1508506" cy="15949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pic>
          <p:nvPicPr>
            <p:cNvPr id="2121" name="Graphic 2120" descr="Event hub">
              <a:extLst>
                <a:ext uri="{FF2B5EF4-FFF2-40B4-BE49-F238E27FC236}">
                  <a16:creationId xmlns:a16="http://schemas.microsoft.com/office/drawing/2014/main" id="{4E1F3DD7-6415-AE3B-0351-ED02657B3C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140728" y="2541047"/>
              <a:ext cx="304410" cy="252286"/>
            </a:xfrm>
            <a:prstGeom prst="rect">
              <a:avLst/>
            </a:prstGeom>
          </p:spPr>
        </p:pic>
        <p:pic>
          <p:nvPicPr>
            <p:cNvPr id="2122" name="Graphic 2121" descr="IoT hub">
              <a:extLst>
                <a:ext uri="{FF2B5EF4-FFF2-40B4-BE49-F238E27FC236}">
                  <a16:creationId xmlns:a16="http://schemas.microsoft.com/office/drawing/2014/main" id="{1FE9D299-33EA-E3BF-84ED-B6BC8AF9A7C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679474" y="2534728"/>
              <a:ext cx="329784" cy="273316"/>
            </a:xfrm>
            <a:prstGeom prst="rect">
              <a:avLst/>
            </a:prstGeom>
          </p:spPr>
        </p:pic>
        <p:pic>
          <p:nvPicPr>
            <p:cNvPr id="2123" name="Graphic 2122" descr="ADLS gen2">
              <a:extLst>
                <a:ext uri="{FF2B5EF4-FFF2-40B4-BE49-F238E27FC236}">
                  <a16:creationId xmlns:a16="http://schemas.microsoft.com/office/drawing/2014/main" id="{6131C609-5E96-B27E-1C2A-0B299CE86B3E}"/>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126807" y="2948123"/>
              <a:ext cx="332253" cy="275362"/>
            </a:xfrm>
            <a:prstGeom prst="rect">
              <a:avLst/>
            </a:prstGeom>
          </p:spPr>
        </p:pic>
        <p:pic>
          <p:nvPicPr>
            <p:cNvPr id="2125" name="Graphic 2124" descr="Event Grid">
              <a:extLst>
                <a:ext uri="{FF2B5EF4-FFF2-40B4-BE49-F238E27FC236}">
                  <a16:creationId xmlns:a16="http://schemas.microsoft.com/office/drawing/2014/main" id="{6C49545B-E146-4B38-823F-52D52934A09E}"/>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3694719" y="2948832"/>
              <a:ext cx="329784" cy="273316"/>
            </a:xfrm>
            <a:prstGeom prst="rect">
              <a:avLst/>
            </a:prstGeom>
          </p:spPr>
        </p:pic>
      </p:grpSp>
      <p:grpSp>
        <p:nvGrpSpPr>
          <p:cNvPr id="2142" name="Group 2141">
            <a:extLst>
              <a:ext uri="{FF2B5EF4-FFF2-40B4-BE49-F238E27FC236}">
                <a16:creationId xmlns:a16="http://schemas.microsoft.com/office/drawing/2014/main" id="{9BE4AC6C-8D20-A6BA-DA50-FC82424B0871}"/>
              </a:ext>
            </a:extLst>
          </p:cNvPr>
          <p:cNvGrpSpPr/>
          <p:nvPr/>
        </p:nvGrpSpPr>
        <p:grpSpPr>
          <a:xfrm>
            <a:off x="2971272" y="1242232"/>
            <a:ext cx="1513819" cy="991534"/>
            <a:chOff x="2844506" y="787275"/>
            <a:chExt cx="1519081" cy="1380128"/>
          </a:xfrm>
        </p:grpSpPr>
        <p:sp>
          <p:nvSpPr>
            <p:cNvPr id="2119" name="Rectangle 2118" descr="SDKs">
              <a:extLst>
                <a:ext uri="{FF2B5EF4-FFF2-40B4-BE49-F238E27FC236}">
                  <a16:creationId xmlns:a16="http://schemas.microsoft.com/office/drawing/2014/main" id="{3B65CD0A-8FB5-8D69-C7D4-B3CEC4CE17FF}"/>
                </a:ext>
              </a:extLst>
            </p:cNvPr>
            <p:cNvSpPr/>
            <p:nvPr/>
          </p:nvSpPr>
          <p:spPr bwMode="auto">
            <a:xfrm>
              <a:off x="2844506" y="787275"/>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0" name="Rectangle 2119">
              <a:extLst>
                <a:ext uri="{FF2B5EF4-FFF2-40B4-BE49-F238E27FC236}">
                  <a16:creationId xmlns:a16="http://schemas.microsoft.com/office/drawing/2014/main" id="{EF43FBED-6A9E-950E-4A88-F8676A9FD791}"/>
                </a:ext>
              </a:extLst>
            </p:cNvPr>
            <p:cNvSpPr/>
            <p:nvPr/>
          </p:nvSpPr>
          <p:spPr bwMode="auto">
            <a:xfrm>
              <a:off x="2844506" y="787275"/>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pic>
          <p:nvPicPr>
            <p:cNvPr id="2126" name="Picture 2" descr="dotnet core">
              <a:extLst>
                <a:ext uri="{FF2B5EF4-FFF2-40B4-BE49-F238E27FC236}">
                  <a16:creationId xmlns:a16="http://schemas.microsoft.com/office/drawing/2014/main" id="{31CA3125-FC7F-0E74-2896-EE0F52F393F6}"/>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144074" y="1112877"/>
              <a:ext cx="307638" cy="334962"/>
            </a:xfrm>
            <a:prstGeom prst="ellipse">
              <a:avLst/>
            </a:prstGeom>
            <a:noFill/>
          </p:spPr>
        </p:pic>
        <p:pic>
          <p:nvPicPr>
            <p:cNvPr id="2127" name="Picture 2" descr="python">
              <a:extLst>
                <a:ext uri="{FF2B5EF4-FFF2-40B4-BE49-F238E27FC236}">
                  <a16:creationId xmlns:a16="http://schemas.microsoft.com/office/drawing/2014/main" id="{AFAC66E1-91D9-38FC-60B8-1A0581F6E78F}"/>
                </a:ext>
              </a:extLst>
            </p:cNvPr>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3811286" y="1115006"/>
              <a:ext cx="283628" cy="307638"/>
            </a:xfrm>
            <a:prstGeom prst="rect">
              <a:avLst/>
            </a:prstGeom>
            <a:noFill/>
          </p:spPr>
        </p:pic>
        <p:pic>
          <p:nvPicPr>
            <p:cNvPr id="2128" name="Picture 2" descr="Go lang">
              <a:extLst>
                <a:ext uri="{FF2B5EF4-FFF2-40B4-BE49-F238E27FC236}">
                  <a16:creationId xmlns:a16="http://schemas.microsoft.com/office/drawing/2014/main" id="{3A77D81B-BFD5-FDD9-E106-C14823C6FE11}"/>
                </a:ext>
              </a:extLst>
            </p:cNvPr>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3068158" y="1574013"/>
              <a:ext cx="444726" cy="193800"/>
            </a:xfrm>
            <a:prstGeom prst="rect">
              <a:avLst/>
            </a:prstGeom>
            <a:noFill/>
          </p:spPr>
        </p:pic>
        <p:pic>
          <p:nvPicPr>
            <p:cNvPr id="2129" name="Picture 2" descr="Java">
              <a:extLst>
                <a:ext uri="{FF2B5EF4-FFF2-40B4-BE49-F238E27FC236}">
                  <a16:creationId xmlns:a16="http://schemas.microsoft.com/office/drawing/2014/main" id="{FD8FF67B-66BE-2A83-5C46-8E5C16DEBD26}"/>
                </a:ext>
              </a:extLst>
            </p:cNvPr>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3793743" y="1487233"/>
              <a:ext cx="288984" cy="528541"/>
            </a:xfrm>
            <a:prstGeom prst="rect">
              <a:avLst/>
            </a:prstGeom>
            <a:noFill/>
          </p:spPr>
        </p:pic>
        <p:pic>
          <p:nvPicPr>
            <p:cNvPr id="2135" name="Picture 2" descr="Node.js">
              <a:extLst>
                <a:ext uri="{FF2B5EF4-FFF2-40B4-BE49-F238E27FC236}">
                  <a16:creationId xmlns:a16="http://schemas.microsoft.com/office/drawing/2014/main" id="{20A65FB9-3A4E-5893-A854-F6026BCFE7A1}"/>
                </a:ext>
              </a:extLst>
            </p:cNvPr>
            <p:cNvPicPr>
              <a:picLocks noChangeAspect="1" noChangeArrowheads="1"/>
            </p:cNvPicPr>
            <p:nvPr/>
          </p:nvPicPr>
          <p:blipFill rotWithShape="1">
            <a:blip r:embed="rId21"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3028415" y="1875083"/>
              <a:ext cx="619900" cy="244225"/>
            </a:xfrm>
            <a:prstGeom prst="rect">
              <a:avLst/>
            </a:prstGeom>
            <a:noFill/>
          </p:spPr>
        </p:pic>
      </p:grpSp>
      <p:grpSp>
        <p:nvGrpSpPr>
          <p:cNvPr id="2146" name="Group 2145">
            <a:extLst>
              <a:ext uri="{FF2B5EF4-FFF2-40B4-BE49-F238E27FC236}">
                <a16:creationId xmlns:a16="http://schemas.microsoft.com/office/drawing/2014/main" id="{8FF4E0A0-386F-2129-7FC0-5C9FED7345B3}"/>
              </a:ext>
            </a:extLst>
          </p:cNvPr>
          <p:cNvGrpSpPr/>
          <p:nvPr/>
        </p:nvGrpSpPr>
        <p:grpSpPr>
          <a:xfrm>
            <a:off x="2947322" y="5097681"/>
            <a:ext cx="1528313" cy="991534"/>
            <a:chOff x="2835050" y="5121564"/>
            <a:chExt cx="1528537" cy="970632"/>
          </a:xfrm>
        </p:grpSpPr>
        <p:sp>
          <p:nvSpPr>
            <p:cNvPr id="2112" name="Rectangle 2111" descr="Tools">
              <a:extLst>
                <a:ext uri="{FF2B5EF4-FFF2-40B4-BE49-F238E27FC236}">
                  <a16:creationId xmlns:a16="http://schemas.microsoft.com/office/drawing/2014/main" id="{73D842FB-B4A5-1A59-D567-068BA6797354}"/>
                </a:ext>
              </a:extLst>
            </p:cNvPr>
            <p:cNvSpPr/>
            <p:nvPr/>
          </p:nvSpPr>
          <p:spPr bwMode="auto">
            <a:xfrm>
              <a:off x="2844506" y="5121564"/>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4" name="Rectangle 2113">
              <a:extLst>
                <a:ext uri="{FF2B5EF4-FFF2-40B4-BE49-F238E27FC236}">
                  <a16:creationId xmlns:a16="http://schemas.microsoft.com/office/drawing/2014/main" id="{34AF5D8F-A0DB-260E-BE4B-623511D0F8A6}"/>
                </a:ext>
              </a:extLst>
            </p:cNvPr>
            <p:cNvSpPr/>
            <p:nvPr/>
          </p:nvSpPr>
          <p:spPr bwMode="auto">
            <a:xfrm>
              <a:off x="2844506" y="5121564"/>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pic>
          <p:nvPicPr>
            <p:cNvPr id="2137" name="Graphic 2136" descr="ADF">
              <a:extLst>
                <a:ext uri="{FF2B5EF4-FFF2-40B4-BE49-F238E27FC236}">
                  <a16:creationId xmlns:a16="http://schemas.microsoft.com/office/drawing/2014/main" id="{A008D2CE-320F-3FD3-169B-F899A70607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47785" y="5381047"/>
              <a:ext cx="279223" cy="279223"/>
            </a:xfrm>
            <a:prstGeom prst="rect">
              <a:avLst/>
            </a:prstGeom>
          </p:spPr>
        </p:pic>
        <p:sp>
          <p:nvSpPr>
            <p:cNvPr id="2138" name="Rectangle 2137">
              <a:extLst>
                <a:ext uri="{FF2B5EF4-FFF2-40B4-BE49-F238E27FC236}">
                  <a16:creationId xmlns:a16="http://schemas.microsoft.com/office/drawing/2014/main" id="{28D0B735-F115-F9C8-3013-02F0B461FF42}"/>
                </a:ext>
              </a:extLst>
            </p:cNvPr>
            <p:cNvSpPr/>
            <p:nvPr/>
          </p:nvSpPr>
          <p:spPr bwMode="auto">
            <a:xfrm>
              <a:off x="3561502" y="5451293"/>
              <a:ext cx="682645"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2139" name="Rectangle 2138">
              <a:extLst>
                <a:ext uri="{FF2B5EF4-FFF2-40B4-BE49-F238E27FC236}">
                  <a16:creationId xmlns:a16="http://schemas.microsoft.com/office/drawing/2014/main" id="{8D23A7D2-AE4A-AA00-2E50-34FC163A7E74}"/>
                </a:ext>
              </a:extLst>
            </p:cNvPr>
            <p:cNvSpPr/>
            <p:nvPr/>
          </p:nvSpPr>
          <p:spPr bwMode="auto">
            <a:xfrm>
              <a:off x="2835050" y="5834338"/>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LightIngest</a:t>
              </a:r>
            </a:p>
          </p:txBody>
        </p:sp>
      </p:grpSp>
      <p:grpSp>
        <p:nvGrpSpPr>
          <p:cNvPr id="2145" name="Group 2144">
            <a:extLst>
              <a:ext uri="{FF2B5EF4-FFF2-40B4-BE49-F238E27FC236}">
                <a16:creationId xmlns:a16="http://schemas.microsoft.com/office/drawing/2014/main" id="{30D1A97A-5B59-1519-C0E0-AB4F7DD5B5FB}"/>
              </a:ext>
            </a:extLst>
          </p:cNvPr>
          <p:cNvGrpSpPr/>
          <p:nvPr/>
        </p:nvGrpSpPr>
        <p:grpSpPr>
          <a:xfrm>
            <a:off x="2991081" y="3811144"/>
            <a:ext cx="1494010" cy="1018222"/>
            <a:chOff x="2844506" y="3832586"/>
            <a:chExt cx="1519081" cy="1126182"/>
          </a:xfrm>
        </p:grpSpPr>
        <p:sp>
          <p:nvSpPr>
            <p:cNvPr id="2115" name="Rectangle 2114" descr="Connection &amp; plugins">
              <a:extLst>
                <a:ext uri="{FF2B5EF4-FFF2-40B4-BE49-F238E27FC236}">
                  <a16:creationId xmlns:a16="http://schemas.microsoft.com/office/drawing/2014/main" id="{F4E6C242-4AF8-0306-076B-1F137BC069AB}"/>
                </a:ext>
              </a:extLst>
            </p:cNvPr>
            <p:cNvSpPr/>
            <p:nvPr/>
          </p:nvSpPr>
          <p:spPr bwMode="auto">
            <a:xfrm>
              <a:off x="2844506" y="3832586"/>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6" name="Rectangle 2115">
              <a:extLst>
                <a:ext uri="{FF2B5EF4-FFF2-40B4-BE49-F238E27FC236}">
                  <a16:creationId xmlns:a16="http://schemas.microsoft.com/office/drawing/2014/main" id="{6B3A07E1-8B75-7783-3453-ED43A4A94181}"/>
                </a:ext>
              </a:extLst>
            </p:cNvPr>
            <p:cNvSpPr/>
            <p:nvPr/>
          </p:nvSpPr>
          <p:spPr bwMode="auto">
            <a:xfrm>
              <a:off x="2844506" y="383258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pic>
          <p:nvPicPr>
            <p:cNvPr id="2130" name="Picture 2" descr="Kafka">
              <a:extLst>
                <a:ext uri="{FF2B5EF4-FFF2-40B4-BE49-F238E27FC236}">
                  <a16:creationId xmlns:a16="http://schemas.microsoft.com/office/drawing/2014/main" id="{9E37DA8B-DE79-2121-5184-660A536828C2}"/>
                </a:ext>
              </a:extLst>
            </p:cNvPr>
            <p:cNvPicPr>
              <a:picLocks noChangeAspect="1" noChangeArrowheads="1"/>
            </p:cNvPicPr>
            <p:nvPr/>
          </p:nvPicPr>
          <p:blipFill>
            <a:blip r:embed="rId44" cstate="email">
              <a:lum bright="70000" contrast="-70000"/>
              <a:extLst>
                <a:ext uri="{28A0092B-C50C-407E-A947-70E740481C1C}">
                  <a14:useLocalDpi xmlns:a14="http://schemas.microsoft.com/office/drawing/2010/main"/>
                </a:ext>
              </a:extLst>
            </a:blip>
            <a:srcRect/>
            <a:stretch>
              <a:fillRect/>
            </a:stretch>
          </p:blipFill>
          <p:spPr bwMode="auto">
            <a:xfrm>
              <a:off x="2985285" y="4085515"/>
              <a:ext cx="569967" cy="284984"/>
            </a:xfrm>
            <a:prstGeom prst="rect">
              <a:avLst/>
            </a:prstGeom>
            <a:noFill/>
          </p:spPr>
        </p:pic>
        <p:pic>
          <p:nvPicPr>
            <p:cNvPr id="2131" name="Picture 2" descr="Power Automate">
              <a:extLst>
                <a:ext uri="{FF2B5EF4-FFF2-40B4-BE49-F238E27FC236}">
                  <a16:creationId xmlns:a16="http://schemas.microsoft.com/office/drawing/2014/main" id="{551BD19E-31BA-0590-E85D-BCBC889127F3}"/>
                </a:ext>
              </a:extLst>
            </p:cNvPr>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2918634" y="4641962"/>
              <a:ext cx="299848" cy="241509"/>
            </a:xfrm>
            <a:prstGeom prst="rect">
              <a:avLst/>
            </a:prstGeom>
            <a:noFill/>
          </p:spPr>
        </p:pic>
        <p:grpSp>
          <p:nvGrpSpPr>
            <p:cNvPr id="2132" name="Group 2131" descr="Logstash">
              <a:extLst>
                <a:ext uri="{FF2B5EF4-FFF2-40B4-BE49-F238E27FC236}">
                  <a16:creationId xmlns:a16="http://schemas.microsoft.com/office/drawing/2014/main" id="{E0360571-9B46-563C-39D3-3786811BCB1C}"/>
                </a:ext>
              </a:extLst>
            </p:cNvPr>
            <p:cNvGrpSpPr/>
            <p:nvPr/>
          </p:nvGrpSpPr>
          <p:grpSpPr>
            <a:xfrm>
              <a:off x="2973836" y="4319877"/>
              <a:ext cx="822544" cy="299607"/>
              <a:chOff x="2749191" y="4582446"/>
              <a:chExt cx="697063" cy="253901"/>
            </a:xfrm>
          </p:grpSpPr>
          <p:pic>
            <p:nvPicPr>
              <p:cNvPr id="2133" name="Picture 2132" descr="Logo&#10;&#10;Description automatically generated">
                <a:extLst>
                  <a:ext uri="{FF2B5EF4-FFF2-40B4-BE49-F238E27FC236}">
                    <a16:creationId xmlns:a16="http://schemas.microsoft.com/office/drawing/2014/main" id="{0DB02600-4E18-54A6-5171-7E894EF10432}"/>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b="-22116"/>
              <a:stretch/>
            </p:blipFill>
            <p:spPr>
              <a:xfrm>
                <a:off x="2749191" y="4582446"/>
                <a:ext cx="183617" cy="241509"/>
              </a:xfrm>
              <a:prstGeom prst="rect">
                <a:avLst/>
              </a:prstGeom>
            </p:spPr>
          </p:pic>
          <p:pic>
            <p:nvPicPr>
              <p:cNvPr id="2134" name="Picture 2133" descr="Logo&#10;&#10;Description automatically generated">
                <a:extLst>
                  <a:ext uri="{FF2B5EF4-FFF2-40B4-BE49-F238E27FC236}">
                    <a16:creationId xmlns:a16="http://schemas.microsoft.com/office/drawing/2014/main" id="{F928EC2A-9C60-FE9B-9BB4-A45BC99A9007}"/>
                  </a:ext>
                </a:extLst>
              </p:cNvPr>
              <p:cNvPicPr>
                <a:picLocks noChangeAspect="1"/>
              </p:cNvPicPr>
              <p:nvPr/>
            </p:nvPicPr>
            <p:blipFill rotWithShape="1">
              <a:blip r:embed="rId47" cstate="email">
                <a:lum bright="70000" contrast="-70000"/>
                <a:extLst>
                  <a:ext uri="{28A0092B-C50C-407E-A947-70E740481C1C}">
                    <a14:useLocalDpi xmlns:a14="http://schemas.microsoft.com/office/drawing/2010/main"/>
                  </a:ext>
                </a:extLst>
              </a:blip>
              <a:srcRect b="-1"/>
              <a:stretch/>
            </p:blipFill>
            <p:spPr>
              <a:xfrm>
                <a:off x="2923184" y="4638577"/>
                <a:ext cx="523070" cy="197770"/>
              </a:xfrm>
              <a:prstGeom prst="rect">
                <a:avLst/>
              </a:prstGeom>
            </p:spPr>
          </p:pic>
        </p:grpSp>
        <p:pic>
          <p:nvPicPr>
            <p:cNvPr id="2136" name="Picture 2" descr="Apache Spark">
              <a:extLst>
                <a:ext uri="{FF2B5EF4-FFF2-40B4-BE49-F238E27FC236}">
                  <a16:creationId xmlns:a16="http://schemas.microsoft.com/office/drawing/2014/main" id="{4161A511-8668-73EE-440C-B66002AA848D}"/>
                </a:ext>
              </a:extLst>
            </p:cNvPr>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3690637" y="4055087"/>
              <a:ext cx="530744" cy="276222"/>
            </a:xfrm>
            <a:prstGeom prst="rect">
              <a:avLst/>
            </a:prstGeom>
            <a:noFill/>
          </p:spPr>
        </p:pic>
        <p:pic>
          <p:nvPicPr>
            <p:cNvPr id="2140" name="Picture 2139" descr="Icon&#10;&#10;Description automatically generated with medium confidence">
              <a:extLst>
                <a:ext uri="{FF2B5EF4-FFF2-40B4-BE49-F238E27FC236}">
                  <a16:creationId xmlns:a16="http://schemas.microsoft.com/office/drawing/2014/main" id="{0A08BCF8-2045-701E-16D8-750B98985503}"/>
                </a:ext>
              </a:extLst>
            </p:cNvPr>
            <p:cNvPicPr>
              <a:picLocks noChangeAspect="1"/>
            </p:cNvPicPr>
            <p:nvPr/>
          </p:nvPicPr>
          <p:blipFill>
            <a:blip r:embed="rId49" cstate="email">
              <a:extLst>
                <a:ext uri="{28A0092B-C50C-407E-A947-70E740481C1C}">
                  <a14:useLocalDpi xmlns:a14="http://schemas.microsoft.com/office/drawing/2010/main"/>
                </a:ext>
                <a:ext uri="{837473B0-CC2E-450A-ABE3-18F120FF3D39}">
                  <a1611:picAttrSrcUrl xmlns:a1611="http://schemas.microsoft.com/office/drawing/2016/11/main" r:id="rId50"/>
                </a:ext>
              </a:extLst>
            </a:blip>
            <a:stretch>
              <a:fillRect/>
            </a:stretch>
          </p:blipFill>
          <p:spPr>
            <a:xfrm>
              <a:off x="3993066" y="4626834"/>
              <a:ext cx="236192" cy="282781"/>
            </a:xfrm>
            <a:prstGeom prst="rect">
              <a:avLst/>
            </a:prstGeom>
          </p:spPr>
        </p:pic>
      </p:grpSp>
      <p:sp>
        <p:nvSpPr>
          <p:cNvPr id="2141" name="Rectangle: Rounded Corners 2140">
            <a:extLst>
              <a:ext uri="{FF2B5EF4-FFF2-40B4-BE49-F238E27FC236}">
                <a16:creationId xmlns:a16="http://schemas.microsoft.com/office/drawing/2014/main" id="{A44AE8CF-CA33-AA25-9191-DDC572A739E7}"/>
              </a:ext>
            </a:extLst>
          </p:cNvPr>
          <p:cNvSpPr/>
          <p:nvPr/>
        </p:nvSpPr>
        <p:spPr bwMode="auto">
          <a:xfrm>
            <a:off x="2820431" y="1068636"/>
            <a:ext cx="1849659" cy="513397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7" name="Arrow: Right 2146">
            <a:extLst>
              <a:ext uri="{FF2B5EF4-FFF2-40B4-BE49-F238E27FC236}">
                <a16:creationId xmlns:a16="http://schemas.microsoft.com/office/drawing/2014/main" id="{43F26026-1E3E-D3BC-8373-C7CBA2CB060D}"/>
              </a:ext>
            </a:extLst>
          </p:cNvPr>
          <p:cNvSpPr/>
          <p:nvPr/>
        </p:nvSpPr>
        <p:spPr bwMode="auto">
          <a:xfrm>
            <a:off x="2178941" y="3142114"/>
            <a:ext cx="478198" cy="2985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0" name="TextBox 2149">
            <a:extLst>
              <a:ext uri="{FF2B5EF4-FFF2-40B4-BE49-F238E27FC236}">
                <a16:creationId xmlns:a16="http://schemas.microsoft.com/office/drawing/2014/main" id="{940074BF-3D33-1B1B-899E-2EB362D6699F}"/>
              </a:ext>
            </a:extLst>
          </p:cNvPr>
          <p:cNvSpPr txBox="1"/>
          <p:nvPr/>
        </p:nvSpPr>
        <p:spPr>
          <a:xfrm>
            <a:off x="712836" y="1567899"/>
            <a:ext cx="107501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Formats</a:t>
            </a:r>
          </a:p>
        </p:txBody>
      </p:sp>
      <p:sp>
        <p:nvSpPr>
          <p:cNvPr id="2151" name="TextBox 2150">
            <a:extLst>
              <a:ext uri="{FF2B5EF4-FFF2-40B4-BE49-F238E27FC236}">
                <a16:creationId xmlns:a16="http://schemas.microsoft.com/office/drawing/2014/main" id="{CCAEDE58-0360-B8C8-3FDA-45F7CAD23A45}"/>
              </a:ext>
            </a:extLst>
          </p:cNvPr>
          <p:cNvSpPr txBox="1"/>
          <p:nvPr/>
        </p:nvSpPr>
        <p:spPr>
          <a:xfrm>
            <a:off x="9041678" y="385454"/>
            <a:ext cx="1466500"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Consumption ecosystem</a:t>
            </a:r>
          </a:p>
        </p:txBody>
      </p:sp>
      <p:sp>
        <p:nvSpPr>
          <p:cNvPr id="2154" name="Rectangle 2153" descr="Group of SDKs, Managed Pipelines, Connection &amp; plugins, and Tools">
            <a:extLst>
              <a:ext uri="{FF2B5EF4-FFF2-40B4-BE49-F238E27FC236}">
                <a16:creationId xmlns:a16="http://schemas.microsoft.com/office/drawing/2014/main" id="{6F998CE5-FFEA-BA2F-81B5-A08CDD2A05DB}"/>
              </a:ext>
            </a:extLst>
          </p:cNvPr>
          <p:cNvSpPr/>
          <p:nvPr/>
        </p:nvSpPr>
        <p:spPr bwMode="auto">
          <a:xfrm flipH="1">
            <a:off x="8187626" y="842770"/>
            <a:ext cx="499503" cy="5438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55" name="Straight Arrow Connector 2154" descr="path to ADX Data Management Connections">
            <a:extLst>
              <a:ext uri="{FF2B5EF4-FFF2-40B4-BE49-F238E27FC236}">
                <a16:creationId xmlns:a16="http://schemas.microsoft.com/office/drawing/2014/main" id="{0396B8FC-EE6A-8CA6-8439-16FFAF190498}"/>
              </a:ext>
            </a:extLst>
          </p:cNvPr>
          <p:cNvCxnSpPr>
            <a:cxnSpLocks/>
          </p:cNvCxnSpPr>
          <p:nvPr/>
        </p:nvCxnSpPr>
        <p:spPr>
          <a:xfrm flipH="1">
            <a:off x="7211893" y="3121492"/>
            <a:ext cx="772551"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56" name="Oval 2155">
            <a:extLst>
              <a:ext uri="{FF2B5EF4-FFF2-40B4-BE49-F238E27FC236}">
                <a16:creationId xmlns:a16="http://schemas.microsoft.com/office/drawing/2014/main" id="{FCD81400-4CD6-C54C-7A47-4132B4962DF1}"/>
              </a:ext>
            </a:extLst>
          </p:cNvPr>
          <p:cNvSpPr/>
          <p:nvPr/>
        </p:nvSpPr>
        <p:spPr bwMode="auto">
          <a:xfrm>
            <a:off x="7984444" y="2952442"/>
            <a:ext cx="373097" cy="36929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0" name="Rectangle 2159">
            <a:extLst>
              <a:ext uri="{FF2B5EF4-FFF2-40B4-BE49-F238E27FC236}">
                <a16:creationId xmlns:a16="http://schemas.microsoft.com/office/drawing/2014/main" id="{F8B687EF-1523-1B70-10F5-907305EAA21D}"/>
              </a:ext>
            </a:extLst>
          </p:cNvPr>
          <p:cNvSpPr/>
          <p:nvPr/>
        </p:nvSpPr>
        <p:spPr bwMode="auto">
          <a:xfrm>
            <a:off x="5311275" y="2788539"/>
            <a:ext cx="832506" cy="285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2161" name="Rectangle 2160" descr="Group of SDKs, Managed Pipelines, Connection &amp; plugins, and Tools">
            <a:extLst>
              <a:ext uri="{FF2B5EF4-FFF2-40B4-BE49-F238E27FC236}">
                <a16:creationId xmlns:a16="http://schemas.microsoft.com/office/drawing/2014/main" id="{76F297FB-4865-3021-391A-AC078FC029D1}"/>
              </a:ext>
            </a:extLst>
          </p:cNvPr>
          <p:cNvSpPr/>
          <p:nvPr/>
        </p:nvSpPr>
        <p:spPr bwMode="auto">
          <a:xfrm>
            <a:off x="4663903" y="1054525"/>
            <a:ext cx="499503" cy="51339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2" name="Group 2161" descr="Diverging paths to same connections">
            <a:extLst>
              <a:ext uri="{FF2B5EF4-FFF2-40B4-BE49-F238E27FC236}">
                <a16:creationId xmlns:a16="http://schemas.microsoft.com/office/drawing/2014/main" id="{1106349F-6CEE-4B72-D6F7-07A192D7C00E}"/>
              </a:ext>
            </a:extLst>
          </p:cNvPr>
          <p:cNvGrpSpPr/>
          <p:nvPr/>
        </p:nvGrpSpPr>
        <p:grpSpPr>
          <a:xfrm>
            <a:off x="4949162" y="2952443"/>
            <a:ext cx="406369" cy="461392"/>
            <a:chOff x="2288705" y="2294709"/>
            <a:chExt cx="596170" cy="604732"/>
          </a:xfrm>
        </p:grpSpPr>
        <p:sp>
          <p:nvSpPr>
            <p:cNvPr id="2163" name="Oval 2162">
              <a:extLst>
                <a:ext uri="{FF2B5EF4-FFF2-40B4-BE49-F238E27FC236}">
                  <a16:creationId xmlns:a16="http://schemas.microsoft.com/office/drawing/2014/main" id="{A81B9627-81F8-6B5D-27FC-D058761BBD23}"/>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64" name="arrow_25">
              <a:extLst>
                <a:ext uri="{FF2B5EF4-FFF2-40B4-BE49-F238E27FC236}">
                  <a16:creationId xmlns:a16="http://schemas.microsoft.com/office/drawing/2014/main" id="{7EE21ECE-5EE6-917E-9821-E9D3D0AF92F4}"/>
                </a:ext>
              </a:extLst>
            </p:cNvPr>
            <p:cNvSpPr>
              <a:spLocks noChangeAspect="1" noEditPoints="1"/>
            </p:cNvSpPr>
            <p:nvPr/>
          </p:nvSpPr>
          <p:spPr bwMode="auto">
            <a:xfrm>
              <a:off x="2359551"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5" name="arrow_25">
              <a:extLst>
                <a:ext uri="{FF2B5EF4-FFF2-40B4-BE49-F238E27FC236}">
                  <a16:creationId xmlns:a16="http://schemas.microsoft.com/office/drawing/2014/main" id="{BB4BC9C2-66A4-CFAE-D4BF-C43982A98900}"/>
                </a:ext>
              </a:extLst>
            </p:cNvPr>
            <p:cNvSpPr>
              <a:spLocks noChangeAspect="1" noEditPoints="1"/>
            </p:cNvSpPr>
            <p:nvPr/>
          </p:nvSpPr>
          <p:spPr bwMode="auto">
            <a:xfrm flipV="1">
              <a:off x="2359551" y="2294709"/>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66" name="Straight Arrow Connector 2165" descr="path to ADX Data Management Connections">
            <a:extLst>
              <a:ext uri="{FF2B5EF4-FFF2-40B4-BE49-F238E27FC236}">
                <a16:creationId xmlns:a16="http://schemas.microsoft.com/office/drawing/2014/main" id="{091E5D07-09F8-3F16-19D2-0036A9477061}"/>
              </a:ext>
            </a:extLst>
          </p:cNvPr>
          <p:cNvCxnSpPr>
            <a:cxnSpLocks/>
          </p:cNvCxnSpPr>
          <p:nvPr/>
        </p:nvCxnSpPr>
        <p:spPr>
          <a:xfrm>
            <a:off x="5355531" y="3059335"/>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67" name="Straight Arrow Connector 2166" descr="path to ADX Data Management Connections">
            <a:extLst>
              <a:ext uri="{FF2B5EF4-FFF2-40B4-BE49-F238E27FC236}">
                <a16:creationId xmlns:a16="http://schemas.microsoft.com/office/drawing/2014/main" id="{76AB412C-8FFC-C1EF-8C0A-2CBEC47B154F}"/>
              </a:ext>
            </a:extLst>
          </p:cNvPr>
          <p:cNvCxnSpPr>
            <a:cxnSpLocks/>
          </p:cNvCxnSpPr>
          <p:nvPr/>
        </p:nvCxnSpPr>
        <p:spPr>
          <a:xfrm>
            <a:off x="5355531" y="3287149"/>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68" name="Rectangle 2167">
            <a:extLst>
              <a:ext uri="{FF2B5EF4-FFF2-40B4-BE49-F238E27FC236}">
                <a16:creationId xmlns:a16="http://schemas.microsoft.com/office/drawing/2014/main" id="{CE7455C5-F0DC-DF4F-32C5-B1C5279EA846}"/>
              </a:ext>
            </a:extLst>
          </p:cNvPr>
          <p:cNvSpPr/>
          <p:nvPr/>
        </p:nvSpPr>
        <p:spPr bwMode="auto">
          <a:xfrm>
            <a:off x="5245916" y="3354839"/>
            <a:ext cx="963223" cy="21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Streaming</a:t>
            </a:r>
          </a:p>
        </p:txBody>
      </p:sp>
      <p:pic>
        <p:nvPicPr>
          <p:cNvPr id="9" name="Picture 8" descr="Icon&#10;&#10;Description automatically generated">
            <a:extLst>
              <a:ext uri="{FF2B5EF4-FFF2-40B4-BE49-F238E27FC236}">
                <a16:creationId xmlns:a16="http://schemas.microsoft.com/office/drawing/2014/main" id="{B9CAE911-5E08-3273-5C25-FAF5509D1E80}"/>
              </a:ext>
            </a:extLst>
          </p:cNvPr>
          <p:cNvPicPr>
            <a:picLocks noChangeAspect="1"/>
          </p:cNvPicPr>
          <p:nvPr/>
        </p:nvPicPr>
        <p:blipFill>
          <a:blip r:embed="rId51" cstate="email">
            <a:extLst>
              <a:ext uri="{28A0092B-C50C-407E-A947-70E740481C1C}">
                <a14:useLocalDpi xmlns:a14="http://schemas.microsoft.com/office/drawing/2010/main"/>
              </a:ext>
              <a:ext uri="{837473B0-CC2E-450A-ABE3-18F120FF3D39}">
                <a1611:picAttrSrcUrl xmlns:a1611="http://schemas.microsoft.com/office/drawing/2016/11/main" r:id="rId52"/>
              </a:ext>
            </a:extLst>
          </a:blip>
          <a:stretch>
            <a:fillRect/>
          </a:stretch>
        </p:blipFill>
        <p:spPr>
          <a:xfrm>
            <a:off x="3474345" y="4499171"/>
            <a:ext cx="499503" cy="292351"/>
          </a:xfrm>
          <a:prstGeom prst="rect">
            <a:avLst/>
          </a:prstGeom>
        </p:spPr>
      </p:pic>
      <p:pic>
        <p:nvPicPr>
          <p:cNvPr id="18" name="Picture 17" descr="A picture containing text, sign, clipart&#10;&#10;Description automatically generated">
            <a:extLst>
              <a:ext uri="{FF2B5EF4-FFF2-40B4-BE49-F238E27FC236}">
                <a16:creationId xmlns:a16="http://schemas.microsoft.com/office/drawing/2014/main" id="{4C21C007-5C14-9742-533A-D4ECAE19C3C2}"/>
              </a:ext>
            </a:extLst>
          </p:cNvPr>
          <p:cNvPicPr>
            <a:picLocks noChangeAspect="1"/>
          </p:cNvPicPr>
          <p:nvPr/>
        </p:nvPicPr>
        <p:blipFill>
          <a:blip r:embed="rId53" cstate="email">
            <a:extLst>
              <a:ext uri="{28A0092B-C50C-407E-A947-70E740481C1C}">
                <a14:useLocalDpi xmlns:a14="http://schemas.microsoft.com/office/drawing/2010/main"/>
              </a:ext>
              <a:ext uri="{837473B0-CC2E-450A-ABE3-18F120FF3D39}">
                <a1611:picAttrSrcUrl xmlns:a1611="http://schemas.microsoft.com/office/drawing/2016/11/main" r:id="rId54"/>
              </a:ext>
            </a:extLst>
          </a:blip>
          <a:stretch>
            <a:fillRect/>
          </a:stretch>
        </p:blipFill>
        <p:spPr>
          <a:xfrm>
            <a:off x="3991599" y="4243856"/>
            <a:ext cx="460920" cy="302478"/>
          </a:xfrm>
          <a:prstGeom prst="rect">
            <a:avLst/>
          </a:prstGeom>
        </p:spPr>
      </p:pic>
    </p:spTree>
    <p:extLst>
      <p:ext uri="{BB962C8B-B14F-4D97-AF65-F5344CB8AC3E}">
        <p14:creationId xmlns:p14="http://schemas.microsoft.com/office/powerpoint/2010/main" val="232848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6"/>
                                        </p:tgtEl>
                                        <p:attrNameLst>
                                          <p:attrName>style.visibility</p:attrName>
                                        </p:attrNameLst>
                                      </p:cBhvr>
                                      <p:to>
                                        <p:strVal val="visible"/>
                                      </p:to>
                                    </p:set>
                                    <p:anim calcmode="lin" valueType="num">
                                      <p:cBhvr additive="base">
                                        <p:cTn id="7" dur="500" fill="hold"/>
                                        <p:tgtEl>
                                          <p:spTgt spid="2076"/>
                                        </p:tgtEl>
                                        <p:attrNameLst>
                                          <p:attrName>ppt_x</p:attrName>
                                        </p:attrNameLst>
                                      </p:cBhvr>
                                      <p:tavLst>
                                        <p:tav tm="0">
                                          <p:val>
                                            <p:strVal val="0-#ppt_w/2"/>
                                          </p:val>
                                        </p:tav>
                                        <p:tav tm="100000">
                                          <p:val>
                                            <p:strVal val="#ppt_x"/>
                                          </p:val>
                                        </p:tav>
                                      </p:tavLst>
                                    </p:anim>
                                    <p:anim calcmode="lin" valueType="num">
                                      <p:cBhvr additive="base">
                                        <p:cTn id="8" dur="500" fill="hold"/>
                                        <p:tgtEl>
                                          <p:spTgt spid="207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81"/>
                                        </p:tgtEl>
                                        <p:attrNameLst>
                                          <p:attrName>style.visibility</p:attrName>
                                        </p:attrNameLst>
                                      </p:cBhvr>
                                      <p:to>
                                        <p:strVal val="visible"/>
                                      </p:to>
                                    </p:set>
                                    <p:anim calcmode="lin" valueType="num">
                                      <p:cBhvr additive="base">
                                        <p:cTn id="11" dur="500" fill="hold"/>
                                        <p:tgtEl>
                                          <p:spTgt spid="2081"/>
                                        </p:tgtEl>
                                        <p:attrNameLst>
                                          <p:attrName>ppt_x</p:attrName>
                                        </p:attrNameLst>
                                      </p:cBhvr>
                                      <p:tavLst>
                                        <p:tav tm="0">
                                          <p:val>
                                            <p:strVal val="0-#ppt_w/2"/>
                                          </p:val>
                                        </p:tav>
                                        <p:tav tm="100000">
                                          <p:val>
                                            <p:strVal val="#ppt_x"/>
                                          </p:val>
                                        </p:tav>
                                      </p:tavLst>
                                    </p:anim>
                                    <p:anim calcmode="lin" valueType="num">
                                      <p:cBhvr additive="base">
                                        <p:cTn id="12" dur="500" fill="hold"/>
                                        <p:tgtEl>
                                          <p:spTgt spid="208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50"/>
                                        </p:tgtEl>
                                        <p:attrNameLst>
                                          <p:attrName>style.visibility</p:attrName>
                                        </p:attrNameLst>
                                      </p:cBhvr>
                                      <p:to>
                                        <p:strVal val="visible"/>
                                      </p:to>
                                    </p:set>
                                    <p:anim calcmode="lin" valueType="num">
                                      <p:cBhvr additive="base">
                                        <p:cTn id="15" dur="500" fill="hold"/>
                                        <p:tgtEl>
                                          <p:spTgt spid="2150"/>
                                        </p:tgtEl>
                                        <p:attrNameLst>
                                          <p:attrName>ppt_x</p:attrName>
                                        </p:attrNameLst>
                                      </p:cBhvr>
                                      <p:tavLst>
                                        <p:tav tm="0">
                                          <p:val>
                                            <p:strVal val="0-#ppt_w/2"/>
                                          </p:val>
                                        </p:tav>
                                        <p:tav tm="100000">
                                          <p:val>
                                            <p:strVal val="#ppt_x"/>
                                          </p:val>
                                        </p:tav>
                                      </p:tavLst>
                                    </p:anim>
                                    <p:anim calcmode="lin" valueType="num">
                                      <p:cBhvr additive="base">
                                        <p:cTn id="16" dur="500" fill="hold"/>
                                        <p:tgtEl>
                                          <p:spTgt spid="21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84"/>
                                        </p:tgtEl>
                                        <p:attrNameLst>
                                          <p:attrName>style.visibility</p:attrName>
                                        </p:attrNameLst>
                                      </p:cBhvr>
                                      <p:to>
                                        <p:strVal val="visible"/>
                                      </p:to>
                                    </p:set>
                                    <p:anim calcmode="lin" valueType="num">
                                      <p:cBhvr additive="base">
                                        <p:cTn id="21" dur="500" fill="hold"/>
                                        <p:tgtEl>
                                          <p:spTgt spid="2084"/>
                                        </p:tgtEl>
                                        <p:attrNameLst>
                                          <p:attrName>ppt_x</p:attrName>
                                        </p:attrNameLst>
                                      </p:cBhvr>
                                      <p:tavLst>
                                        <p:tav tm="0">
                                          <p:val>
                                            <p:strVal val="0-#ppt_w/2"/>
                                          </p:val>
                                        </p:tav>
                                        <p:tav tm="100000">
                                          <p:val>
                                            <p:strVal val="#ppt_x"/>
                                          </p:val>
                                        </p:tav>
                                      </p:tavLst>
                                    </p:anim>
                                    <p:anim calcmode="lin" valueType="num">
                                      <p:cBhvr additive="base">
                                        <p:cTn id="22" dur="500" fill="hold"/>
                                        <p:tgtEl>
                                          <p:spTgt spid="208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152"/>
                                        </p:tgtEl>
                                        <p:attrNameLst>
                                          <p:attrName>style.visibility</p:attrName>
                                        </p:attrNameLst>
                                      </p:cBhvr>
                                      <p:to>
                                        <p:strVal val="visible"/>
                                      </p:to>
                                    </p:set>
                                    <p:anim calcmode="lin" valueType="num">
                                      <p:cBhvr additive="base">
                                        <p:cTn id="25" dur="500" fill="hold"/>
                                        <p:tgtEl>
                                          <p:spTgt spid="2152"/>
                                        </p:tgtEl>
                                        <p:attrNameLst>
                                          <p:attrName>ppt_x</p:attrName>
                                        </p:attrNameLst>
                                      </p:cBhvr>
                                      <p:tavLst>
                                        <p:tav tm="0">
                                          <p:val>
                                            <p:strVal val="0-#ppt_w/2"/>
                                          </p:val>
                                        </p:tav>
                                        <p:tav tm="100000">
                                          <p:val>
                                            <p:strVal val="#ppt_x"/>
                                          </p:val>
                                        </p:tav>
                                      </p:tavLst>
                                    </p:anim>
                                    <p:anim calcmode="lin" valueType="num">
                                      <p:cBhvr additive="base">
                                        <p:cTn id="26" dur="500" fill="hold"/>
                                        <p:tgtEl>
                                          <p:spTgt spid="215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142"/>
                                        </p:tgtEl>
                                        <p:attrNameLst>
                                          <p:attrName>style.visibility</p:attrName>
                                        </p:attrNameLst>
                                      </p:cBhvr>
                                      <p:to>
                                        <p:strVal val="visible"/>
                                      </p:to>
                                    </p:set>
                                    <p:anim calcmode="lin" valueType="num">
                                      <p:cBhvr additive="base">
                                        <p:cTn id="29" dur="500" fill="hold"/>
                                        <p:tgtEl>
                                          <p:spTgt spid="2142"/>
                                        </p:tgtEl>
                                        <p:attrNameLst>
                                          <p:attrName>ppt_x</p:attrName>
                                        </p:attrNameLst>
                                      </p:cBhvr>
                                      <p:tavLst>
                                        <p:tav tm="0">
                                          <p:val>
                                            <p:strVal val="0-#ppt_w/2"/>
                                          </p:val>
                                        </p:tav>
                                        <p:tav tm="100000">
                                          <p:val>
                                            <p:strVal val="#ppt_x"/>
                                          </p:val>
                                        </p:tav>
                                      </p:tavLst>
                                    </p:anim>
                                    <p:anim calcmode="lin" valueType="num">
                                      <p:cBhvr additive="base">
                                        <p:cTn id="30" dur="500" fill="hold"/>
                                        <p:tgtEl>
                                          <p:spTgt spid="2142"/>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146"/>
                                        </p:tgtEl>
                                        <p:attrNameLst>
                                          <p:attrName>style.visibility</p:attrName>
                                        </p:attrNameLst>
                                      </p:cBhvr>
                                      <p:to>
                                        <p:strVal val="visible"/>
                                      </p:to>
                                    </p:set>
                                    <p:anim calcmode="lin" valueType="num">
                                      <p:cBhvr additive="base">
                                        <p:cTn id="33" dur="500" fill="hold"/>
                                        <p:tgtEl>
                                          <p:spTgt spid="2146"/>
                                        </p:tgtEl>
                                        <p:attrNameLst>
                                          <p:attrName>ppt_x</p:attrName>
                                        </p:attrNameLst>
                                      </p:cBhvr>
                                      <p:tavLst>
                                        <p:tav tm="0">
                                          <p:val>
                                            <p:strVal val="0-#ppt_w/2"/>
                                          </p:val>
                                        </p:tav>
                                        <p:tav tm="100000">
                                          <p:val>
                                            <p:strVal val="#ppt_x"/>
                                          </p:val>
                                        </p:tav>
                                      </p:tavLst>
                                    </p:anim>
                                    <p:anim calcmode="lin" valueType="num">
                                      <p:cBhvr additive="base">
                                        <p:cTn id="34" dur="500" fill="hold"/>
                                        <p:tgtEl>
                                          <p:spTgt spid="2146"/>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145"/>
                                        </p:tgtEl>
                                        <p:attrNameLst>
                                          <p:attrName>style.visibility</p:attrName>
                                        </p:attrNameLst>
                                      </p:cBhvr>
                                      <p:to>
                                        <p:strVal val="visible"/>
                                      </p:to>
                                    </p:set>
                                    <p:anim calcmode="lin" valueType="num">
                                      <p:cBhvr additive="base">
                                        <p:cTn id="37" dur="500" fill="hold"/>
                                        <p:tgtEl>
                                          <p:spTgt spid="2145"/>
                                        </p:tgtEl>
                                        <p:attrNameLst>
                                          <p:attrName>ppt_x</p:attrName>
                                        </p:attrNameLst>
                                      </p:cBhvr>
                                      <p:tavLst>
                                        <p:tav tm="0">
                                          <p:val>
                                            <p:strVal val="0-#ppt_w/2"/>
                                          </p:val>
                                        </p:tav>
                                        <p:tav tm="100000">
                                          <p:val>
                                            <p:strVal val="#ppt_x"/>
                                          </p:val>
                                        </p:tav>
                                      </p:tavLst>
                                    </p:anim>
                                    <p:anim calcmode="lin" valueType="num">
                                      <p:cBhvr additive="base">
                                        <p:cTn id="38" dur="500" fill="hold"/>
                                        <p:tgtEl>
                                          <p:spTgt spid="214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141"/>
                                        </p:tgtEl>
                                        <p:attrNameLst>
                                          <p:attrName>style.visibility</p:attrName>
                                        </p:attrNameLst>
                                      </p:cBhvr>
                                      <p:to>
                                        <p:strVal val="visible"/>
                                      </p:to>
                                    </p:set>
                                    <p:anim calcmode="lin" valueType="num">
                                      <p:cBhvr additive="base">
                                        <p:cTn id="41" dur="500" fill="hold"/>
                                        <p:tgtEl>
                                          <p:spTgt spid="2141"/>
                                        </p:tgtEl>
                                        <p:attrNameLst>
                                          <p:attrName>ppt_x</p:attrName>
                                        </p:attrNameLst>
                                      </p:cBhvr>
                                      <p:tavLst>
                                        <p:tav tm="0">
                                          <p:val>
                                            <p:strVal val="0-#ppt_w/2"/>
                                          </p:val>
                                        </p:tav>
                                        <p:tav tm="100000">
                                          <p:val>
                                            <p:strVal val="#ppt_x"/>
                                          </p:val>
                                        </p:tav>
                                      </p:tavLst>
                                    </p:anim>
                                    <p:anim calcmode="lin" valueType="num">
                                      <p:cBhvr additive="base">
                                        <p:cTn id="42" dur="500" fill="hold"/>
                                        <p:tgtEl>
                                          <p:spTgt spid="214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147"/>
                                        </p:tgtEl>
                                        <p:attrNameLst>
                                          <p:attrName>style.visibility</p:attrName>
                                        </p:attrNameLst>
                                      </p:cBhvr>
                                      <p:to>
                                        <p:strVal val="visible"/>
                                      </p:to>
                                    </p:set>
                                    <p:anim calcmode="lin" valueType="num">
                                      <p:cBhvr additive="base">
                                        <p:cTn id="45" dur="500" fill="hold"/>
                                        <p:tgtEl>
                                          <p:spTgt spid="2147"/>
                                        </p:tgtEl>
                                        <p:attrNameLst>
                                          <p:attrName>ppt_x</p:attrName>
                                        </p:attrNameLst>
                                      </p:cBhvr>
                                      <p:tavLst>
                                        <p:tav tm="0">
                                          <p:val>
                                            <p:strVal val="0-#ppt_w/2"/>
                                          </p:val>
                                        </p:tav>
                                        <p:tav tm="100000">
                                          <p:val>
                                            <p:strVal val="#ppt_x"/>
                                          </p:val>
                                        </p:tav>
                                      </p:tavLst>
                                    </p:anim>
                                    <p:anim calcmode="lin" valueType="num">
                                      <p:cBhvr additive="base">
                                        <p:cTn id="46" dur="500" fill="hold"/>
                                        <p:tgtEl>
                                          <p:spTgt spid="214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60"/>
                                        </p:tgtEl>
                                        <p:attrNameLst>
                                          <p:attrName>style.visibility</p:attrName>
                                        </p:attrNameLst>
                                      </p:cBhvr>
                                      <p:to>
                                        <p:strVal val="visible"/>
                                      </p:to>
                                    </p:set>
                                    <p:anim calcmode="lin" valueType="num">
                                      <p:cBhvr additive="base">
                                        <p:cTn id="49" dur="500" fill="hold"/>
                                        <p:tgtEl>
                                          <p:spTgt spid="2160"/>
                                        </p:tgtEl>
                                        <p:attrNameLst>
                                          <p:attrName>ppt_x</p:attrName>
                                        </p:attrNameLst>
                                      </p:cBhvr>
                                      <p:tavLst>
                                        <p:tav tm="0">
                                          <p:val>
                                            <p:strVal val="0-#ppt_w/2"/>
                                          </p:val>
                                        </p:tav>
                                        <p:tav tm="100000">
                                          <p:val>
                                            <p:strVal val="#ppt_x"/>
                                          </p:val>
                                        </p:tav>
                                      </p:tavLst>
                                    </p:anim>
                                    <p:anim calcmode="lin" valueType="num">
                                      <p:cBhvr additive="base">
                                        <p:cTn id="50" dur="500" fill="hold"/>
                                        <p:tgtEl>
                                          <p:spTgt spid="216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161"/>
                                        </p:tgtEl>
                                        <p:attrNameLst>
                                          <p:attrName>style.visibility</p:attrName>
                                        </p:attrNameLst>
                                      </p:cBhvr>
                                      <p:to>
                                        <p:strVal val="visible"/>
                                      </p:to>
                                    </p:set>
                                    <p:anim calcmode="lin" valueType="num">
                                      <p:cBhvr additive="base">
                                        <p:cTn id="53" dur="500" fill="hold"/>
                                        <p:tgtEl>
                                          <p:spTgt spid="2161"/>
                                        </p:tgtEl>
                                        <p:attrNameLst>
                                          <p:attrName>ppt_x</p:attrName>
                                        </p:attrNameLst>
                                      </p:cBhvr>
                                      <p:tavLst>
                                        <p:tav tm="0">
                                          <p:val>
                                            <p:strVal val="0-#ppt_w/2"/>
                                          </p:val>
                                        </p:tav>
                                        <p:tav tm="100000">
                                          <p:val>
                                            <p:strVal val="#ppt_x"/>
                                          </p:val>
                                        </p:tav>
                                      </p:tavLst>
                                    </p:anim>
                                    <p:anim calcmode="lin" valueType="num">
                                      <p:cBhvr additive="base">
                                        <p:cTn id="54" dur="500" fill="hold"/>
                                        <p:tgtEl>
                                          <p:spTgt spid="2161"/>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162"/>
                                        </p:tgtEl>
                                        <p:attrNameLst>
                                          <p:attrName>style.visibility</p:attrName>
                                        </p:attrNameLst>
                                      </p:cBhvr>
                                      <p:to>
                                        <p:strVal val="visible"/>
                                      </p:to>
                                    </p:set>
                                    <p:anim calcmode="lin" valueType="num">
                                      <p:cBhvr additive="base">
                                        <p:cTn id="57" dur="500" fill="hold"/>
                                        <p:tgtEl>
                                          <p:spTgt spid="2162"/>
                                        </p:tgtEl>
                                        <p:attrNameLst>
                                          <p:attrName>ppt_x</p:attrName>
                                        </p:attrNameLst>
                                      </p:cBhvr>
                                      <p:tavLst>
                                        <p:tav tm="0">
                                          <p:val>
                                            <p:strVal val="0-#ppt_w/2"/>
                                          </p:val>
                                        </p:tav>
                                        <p:tav tm="100000">
                                          <p:val>
                                            <p:strVal val="#ppt_x"/>
                                          </p:val>
                                        </p:tav>
                                      </p:tavLst>
                                    </p:anim>
                                    <p:anim calcmode="lin" valueType="num">
                                      <p:cBhvr additive="base">
                                        <p:cTn id="58" dur="500" fill="hold"/>
                                        <p:tgtEl>
                                          <p:spTgt spid="216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166"/>
                                        </p:tgtEl>
                                        <p:attrNameLst>
                                          <p:attrName>style.visibility</p:attrName>
                                        </p:attrNameLst>
                                      </p:cBhvr>
                                      <p:to>
                                        <p:strVal val="visible"/>
                                      </p:to>
                                    </p:set>
                                    <p:anim calcmode="lin" valueType="num">
                                      <p:cBhvr additive="base">
                                        <p:cTn id="61" dur="500" fill="hold"/>
                                        <p:tgtEl>
                                          <p:spTgt spid="2166"/>
                                        </p:tgtEl>
                                        <p:attrNameLst>
                                          <p:attrName>ppt_x</p:attrName>
                                        </p:attrNameLst>
                                      </p:cBhvr>
                                      <p:tavLst>
                                        <p:tav tm="0">
                                          <p:val>
                                            <p:strVal val="0-#ppt_w/2"/>
                                          </p:val>
                                        </p:tav>
                                        <p:tav tm="100000">
                                          <p:val>
                                            <p:strVal val="#ppt_x"/>
                                          </p:val>
                                        </p:tav>
                                      </p:tavLst>
                                    </p:anim>
                                    <p:anim calcmode="lin" valueType="num">
                                      <p:cBhvr additive="base">
                                        <p:cTn id="62" dur="500" fill="hold"/>
                                        <p:tgtEl>
                                          <p:spTgt spid="2166"/>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167"/>
                                        </p:tgtEl>
                                        <p:attrNameLst>
                                          <p:attrName>style.visibility</p:attrName>
                                        </p:attrNameLst>
                                      </p:cBhvr>
                                      <p:to>
                                        <p:strVal val="visible"/>
                                      </p:to>
                                    </p:set>
                                    <p:anim calcmode="lin" valueType="num">
                                      <p:cBhvr additive="base">
                                        <p:cTn id="65" dur="500" fill="hold"/>
                                        <p:tgtEl>
                                          <p:spTgt spid="2167"/>
                                        </p:tgtEl>
                                        <p:attrNameLst>
                                          <p:attrName>ppt_x</p:attrName>
                                        </p:attrNameLst>
                                      </p:cBhvr>
                                      <p:tavLst>
                                        <p:tav tm="0">
                                          <p:val>
                                            <p:strVal val="0-#ppt_w/2"/>
                                          </p:val>
                                        </p:tav>
                                        <p:tav tm="100000">
                                          <p:val>
                                            <p:strVal val="#ppt_x"/>
                                          </p:val>
                                        </p:tav>
                                      </p:tavLst>
                                    </p:anim>
                                    <p:anim calcmode="lin" valueType="num">
                                      <p:cBhvr additive="base">
                                        <p:cTn id="66" dur="500" fill="hold"/>
                                        <p:tgtEl>
                                          <p:spTgt spid="2167"/>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168"/>
                                        </p:tgtEl>
                                        <p:attrNameLst>
                                          <p:attrName>style.visibility</p:attrName>
                                        </p:attrNameLst>
                                      </p:cBhvr>
                                      <p:to>
                                        <p:strVal val="visible"/>
                                      </p:to>
                                    </p:set>
                                    <p:anim calcmode="lin" valueType="num">
                                      <p:cBhvr additive="base">
                                        <p:cTn id="69" dur="500" fill="hold"/>
                                        <p:tgtEl>
                                          <p:spTgt spid="2168"/>
                                        </p:tgtEl>
                                        <p:attrNameLst>
                                          <p:attrName>ppt_x</p:attrName>
                                        </p:attrNameLst>
                                      </p:cBhvr>
                                      <p:tavLst>
                                        <p:tav tm="0">
                                          <p:val>
                                            <p:strVal val="0-#ppt_w/2"/>
                                          </p:val>
                                        </p:tav>
                                        <p:tav tm="100000">
                                          <p:val>
                                            <p:strVal val="#ppt_x"/>
                                          </p:val>
                                        </p:tav>
                                      </p:tavLst>
                                    </p:anim>
                                    <p:anim calcmode="lin" valueType="num">
                                      <p:cBhvr additive="base">
                                        <p:cTn id="70" dur="500" fill="hold"/>
                                        <p:tgtEl>
                                          <p:spTgt spid="2168"/>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1+#ppt_w/2"/>
                                          </p:val>
                                        </p:tav>
                                        <p:tav tm="100000">
                                          <p:val>
                                            <p:strVal val="#ppt_x"/>
                                          </p:val>
                                        </p:tav>
                                      </p:tavLst>
                                    </p:anim>
                                    <p:anim calcmode="lin" valueType="num">
                                      <p:cBhvr additive="base">
                                        <p:cTn id="84" dur="500" fill="hold"/>
                                        <p:tgtEl>
                                          <p:spTgt spid="56"/>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1+#ppt_w/2"/>
                                          </p:val>
                                        </p:tav>
                                        <p:tav tm="100000">
                                          <p:val>
                                            <p:strVal val="#ppt_x"/>
                                          </p:val>
                                        </p:tav>
                                      </p:tavLst>
                                    </p:anim>
                                    <p:anim calcmode="lin" valueType="num">
                                      <p:cBhvr additive="base">
                                        <p:cTn id="88" dur="500" fill="hold"/>
                                        <p:tgtEl>
                                          <p:spTgt spid="5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additive="base">
                                        <p:cTn id="91" dur="500" fill="hold"/>
                                        <p:tgtEl>
                                          <p:spTgt spid="60"/>
                                        </p:tgtEl>
                                        <p:attrNameLst>
                                          <p:attrName>ppt_x</p:attrName>
                                        </p:attrNameLst>
                                      </p:cBhvr>
                                      <p:tavLst>
                                        <p:tav tm="0">
                                          <p:val>
                                            <p:strVal val="1+#ppt_w/2"/>
                                          </p:val>
                                        </p:tav>
                                        <p:tav tm="100000">
                                          <p:val>
                                            <p:strVal val="#ppt_x"/>
                                          </p:val>
                                        </p:tav>
                                      </p:tavLst>
                                    </p:anim>
                                    <p:anim calcmode="lin" valueType="num">
                                      <p:cBhvr additive="base">
                                        <p:cTn id="92" dur="500" fill="hold"/>
                                        <p:tgtEl>
                                          <p:spTgt spid="6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082"/>
                                        </p:tgtEl>
                                        <p:attrNameLst>
                                          <p:attrName>style.visibility</p:attrName>
                                        </p:attrNameLst>
                                      </p:cBhvr>
                                      <p:to>
                                        <p:strVal val="visible"/>
                                      </p:to>
                                    </p:set>
                                    <p:anim calcmode="lin" valueType="num">
                                      <p:cBhvr additive="base">
                                        <p:cTn id="95" dur="500" fill="hold"/>
                                        <p:tgtEl>
                                          <p:spTgt spid="2082"/>
                                        </p:tgtEl>
                                        <p:attrNameLst>
                                          <p:attrName>ppt_x</p:attrName>
                                        </p:attrNameLst>
                                      </p:cBhvr>
                                      <p:tavLst>
                                        <p:tav tm="0">
                                          <p:val>
                                            <p:strVal val="1+#ppt_w/2"/>
                                          </p:val>
                                        </p:tav>
                                        <p:tav tm="100000">
                                          <p:val>
                                            <p:strVal val="#ppt_x"/>
                                          </p:val>
                                        </p:tav>
                                      </p:tavLst>
                                    </p:anim>
                                    <p:anim calcmode="lin" valueType="num">
                                      <p:cBhvr additive="base">
                                        <p:cTn id="96" dur="500" fill="hold"/>
                                        <p:tgtEl>
                                          <p:spTgt spid="2082"/>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1+#ppt_w/2"/>
                                          </p:val>
                                        </p:tav>
                                        <p:tav tm="100000">
                                          <p:val>
                                            <p:strVal val="#ppt_x"/>
                                          </p:val>
                                        </p:tav>
                                      </p:tavLst>
                                    </p:anim>
                                    <p:anim calcmode="lin" valueType="num">
                                      <p:cBhvr additive="base">
                                        <p:cTn id="100" dur="500" fill="hold"/>
                                        <p:tgtEl>
                                          <p:spTgt spid="1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1+#ppt_w/2"/>
                                          </p:val>
                                        </p:tav>
                                        <p:tav tm="100000">
                                          <p:val>
                                            <p:strVal val="#ppt_x"/>
                                          </p:val>
                                        </p:tav>
                                      </p:tavLst>
                                    </p:anim>
                                    <p:anim calcmode="lin" valueType="num">
                                      <p:cBhvr additive="base">
                                        <p:cTn id="104" dur="500" fill="hold"/>
                                        <p:tgtEl>
                                          <p:spTgt spid="12"/>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2068"/>
                                        </p:tgtEl>
                                        <p:attrNameLst>
                                          <p:attrName>style.visibility</p:attrName>
                                        </p:attrNameLst>
                                      </p:cBhvr>
                                      <p:to>
                                        <p:strVal val="visible"/>
                                      </p:to>
                                    </p:set>
                                    <p:anim calcmode="lin" valueType="num">
                                      <p:cBhvr additive="base">
                                        <p:cTn id="107" dur="500" fill="hold"/>
                                        <p:tgtEl>
                                          <p:spTgt spid="2068"/>
                                        </p:tgtEl>
                                        <p:attrNameLst>
                                          <p:attrName>ppt_x</p:attrName>
                                        </p:attrNameLst>
                                      </p:cBhvr>
                                      <p:tavLst>
                                        <p:tav tm="0">
                                          <p:val>
                                            <p:strVal val="1+#ppt_w/2"/>
                                          </p:val>
                                        </p:tav>
                                        <p:tav tm="100000">
                                          <p:val>
                                            <p:strVal val="#ppt_x"/>
                                          </p:val>
                                        </p:tav>
                                      </p:tavLst>
                                    </p:anim>
                                    <p:anim calcmode="lin" valueType="num">
                                      <p:cBhvr additive="base">
                                        <p:cTn id="108" dur="500" fill="hold"/>
                                        <p:tgtEl>
                                          <p:spTgt spid="2068"/>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2153"/>
                                        </p:tgtEl>
                                        <p:attrNameLst>
                                          <p:attrName>style.visibility</p:attrName>
                                        </p:attrNameLst>
                                      </p:cBhvr>
                                      <p:to>
                                        <p:strVal val="visible"/>
                                      </p:to>
                                    </p:set>
                                    <p:anim calcmode="lin" valueType="num">
                                      <p:cBhvr additive="base">
                                        <p:cTn id="111" dur="500" fill="hold"/>
                                        <p:tgtEl>
                                          <p:spTgt spid="2153"/>
                                        </p:tgtEl>
                                        <p:attrNameLst>
                                          <p:attrName>ppt_x</p:attrName>
                                        </p:attrNameLst>
                                      </p:cBhvr>
                                      <p:tavLst>
                                        <p:tav tm="0">
                                          <p:val>
                                            <p:strVal val="1+#ppt_w/2"/>
                                          </p:val>
                                        </p:tav>
                                        <p:tav tm="100000">
                                          <p:val>
                                            <p:strVal val="#ppt_x"/>
                                          </p:val>
                                        </p:tav>
                                      </p:tavLst>
                                    </p:anim>
                                    <p:anim calcmode="lin" valueType="num">
                                      <p:cBhvr additive="base">
                                        <p:cTn id="112" dur="500" fill="hold"/>
                                        <p:tgtEl>
                                          <p:spTgt spid="2153"/>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2151"/>
                                        </p:tgtEl>
                                        <p:attrNameLst>
                                          <p:attrName>style.visibility</p:attrName>
                                        </p:attrNameLst>
                                      </p:cBhvr>
                                      <p:to>
                                        <p:strVal val="visible"/>
                                      </p:to>
                                    </p:set>
                                    <p:anim calcmode="lin" valueType="num">
                                      <p:cBhvr additive="base">
                                        <p:cTn id="115" dur="500" fill="hold"/>
                                        <p:tgtEl>
                                          <p:spTgt spid="2151"/>
                                        </p:tgtEl>
                                        <p:attrNameLst>
                                          <p:attrName>ppt_x</p:attrName>
                                        </p:attrNameLst>
                                      </p:cBhvr>
                                      <p:tavLst>
                                        <p:tav tm="0">
                                          <p:val>
                                            <p:strVal val="1+#ppt_w/2"/>
                                          </p:val>
                                        </p:tav>
                                        <p:tav tm="100000">
                                          <p:val>
                                            <p:strVal val="#ppt_x"/>
                                          </p:val>
                                        </p:tav>
                                      </p:tavLst>
                                    </p:anim>
                                    <p:anim calcmode="lin" valueType="num">
                                      <p:cBhvr additive="base">
                                        <p:cTn id="116" dur="500" fill="hold"/>
                                        <p:tgtEl>
                                          <p:spTgt spid="21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2154"/>
                                        </p:tgtEl>
                                        <p:attrNameLst>
                                          <p:attrName>style.visibility</p:attrName>
                                        </p:attrNameLst>
                                      </p:cBhvr>
                                      <p:to>
                                        <p:strVal val="visible"/>
                                      </p:to>
                                    </p:set>
                                    <p:anim calcmode="lin" valueType="num">
                                      <p:cBhvr additive="base">
                                        <p:cTn id="119" dur="500" fill="hold"/>
                                        <p:tgtEl>
                                          <p:spTgt spid="2154"/>
                                        </p:tgtEl>
                                        <p:attrNameLst>
                                          <p:attrName>ppt_x</p:attrName>
                                        </p:attrNameLst>
                                      </p:cBhvr>
                                      <p:tavLst>
                                        <p:tav tm="0">
                                          <p:val>
                                            <p:strVal val="1+#ppt_w/2"/>
                                          </p:val>
                                        </p:tav>
                                        <p:tav tm="100000">
                                          <p:val>
                                            <p:strVal val="#ppt_x"/>
                                          </p:val>
                                        </p:tav>
                                      </p:tavLst>
                                    </p:anim>
                                    <p:anim calcmode="lin" valueType="num">
                                      <p:cBhvr additive="base">
                                        <p:cTn id="120" dur="500" fill="hold"/>
                                        <p:tgtEl>
                                          <p:spTgt spid="2154"/>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2155"/>
                                        </p:tgtEl>
                                        <p:attrNameLst>
                                          <p:attrName>style.visibility</p:attrName>
                                        </p:attrNameLst>
                                      </p:cBhvr>
                                      <p:to>
                                        <p:strVal val="visible"/>
                                      </p:to>
                                    </p:set>
                                    <p:anim calcmode="lin" valueType="num">
                                      <p:cBhvr additive="base">
                                        <p:cTn id="123" dur="500" fill="hold"/>
                                        <p:tgtEl>
                                          <p:spTgt spid="2155"/>
                                        </p:tgtEl>
                                        <p:attrNameLst>
                                          <p:attrName>ppt_x</p:attrName>
                                        </p:attrNameLst>
                                      </p:cBhvr>
                                      <p:tavLst>
                                        <p:tav tm="0">
                                          <p:val>
                                            <p:strVal val="1+#ppt_w/2"/>
                                          </p:val>
                                        </p:tav>
                                        <p:tav tm="100000">
                                          <p:val>
                                            <p:strVal val="#ppt_x"/>
                                          </p:val>
                                        </p:tav>
                                      </p:tavLst>
                                    </p:anim>
                                    <p:anim calcmode="lin" valueType="num">
                                      <p:cBhvr additive="base">
                                        <p:cTn id="124" dur="500" fill="hold"/>
                                        <p:tgtEl>
                                          <p:spTgt spid="2155"/>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2156"/>
                                        </p:tgtEl>
                                        <p:attrNameLst>
                                          <p:attrName>style.visibility</p:attrName>
                                        </p:attrNameLst>
                                      </p:cBhvr>
                                      <p:to>
                                        <p:strVal val="visible"/>
                                      </p:to>
                                    </p:set>
                                    <p:anim calcmode="lin" valueType="num">
                                      <p:cBhvr additive="base">
                                        <p:cTn id="127" dur="500" fill="hold"/>
                                        <p:tgtEl>
                                          <p:spTgt spid="2156"/>
                                        </p:tgtEl>
                                        <p:attrNameLst>
                                          <p:attrName>ppt_x</p:attrName>
                                        </p:attrNameLst>
                                      </p:cBhvr>
                                      <p:tavLst>
                                        <p:tav tm="0">
                                          <p:val>
                                            <p:strVal val="1+#ppt_w/2"/>
                                          </p:val>
                                        </p:tav>
                                        <p:tav tm="100000">
                                          <p:val>
                                            <p:strVal val="#ppt_x"/>
                                          </p:val>
                                        </p:tav>
                                      </p:tavLst>
                                    </p:anim>
                                    <p:anim calcmode="lin" valueType="num">
                                      <p:cBhvr additive="base">
                                        <p:cTn id="128" dur="500" fill="hold"/>
                                        <p:tgtEl>
                                          <p:spTgt spid="21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P spid="2076" grpId="0" animBg="1"/>
      <p:bldP spid="2084" grpId="0"/>
      <p:bldP spid="2141" grpId="0" animBg="1"/>
      <p:bldP spid="2147" grpId="0" animBg="1"/>
      <p:bldP spid="2150" grpId="0"/>
      <p:bldP spid="2151" grpId="0"/>
      <p:bldP spid="2154" grpId="0" animBg="1"/>
      <p:bldP spid="2156" grpId="0" animBg="1"/>
      <p:bldP spid="2160" grpId="0"/>
      <p:bldP spid="2161" grpId="0" animBg="1"/>
      <p:bldP spid="216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E13F03-E6A2-4448-9FC1-EE26362ABD44}">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5e2c146-c6a3-4161-a0c6-ed81cb0268b8">
      <Terms xmlns="http://schemas.microsoft.com/office/infopath/2007/PartnerControls"/>
    </lcf76f155ced4ddcb4097134ff3c332f>
    <TaxCatchAll xmlns="ca0d3d46-1d69-4d1b-954e-f82005a01206" xsi:nil="true"/>
    <Audience xmlns="f5e2c146-c6a3-4161-a0c6-ed81cb0268b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E2FF8E707904595C8AB718A1136B2" ma:contentTypeVersion="20" ma:contentTypeDescription="Create a new document." ma:contentTypeScope="" ma:versionID="c45bbbcf3b43e352e845b9f5e29a8324">
  <xsd:schema xmlns:xsd="http://www.w3.org/2001/XMLSchema" xmlns:xs="http://www.w3.org/2001/XMLSchema" xmlns:p="http://schemas.microsoft.com/office/2006/metadata/properties" xmlns:ns1="http://schemas.microsoft.com/sharepoint/v3" xmlns:ns2="f5e2c146-c6a3-4161-a0c6-ed81cb0268b8" xmlns:ns3="ca0d3d46-1d69-4d1b-954e-f82005a01206" targetNamespace="http://schemas.microsoft.com/office/2006/metadata/properties" ma:root="true" ma:fieldsID="eb942ecedc7856209ef596b9fdcca921" ns1:_="" ns2:_="" ns3:_="">
    <xsd:import namespace="http://schemas.microsoft.com/sharepoint/v3"/>
    <xsd:import namespace="f5e2c146-c6a3-4161-a0c6-ed81cb0268b8"/>
    <xsd:import namespace="ca0d3d46-1d69-4d1b-954e-f82005a012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lcf76f155ced4ddcb4097134ff3c332f" minOccurs="0"/>
                <xsd:element ref="ns3:TaxCatchAll" minOccurs="0"/>
                <xsd:element ref="ns2:MediaServiceDocTags" minOccurs="0"/>
                <xsd:element ref="ns2:MediaServiceObjectDetectorVersions"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e2c146-c6a3-4161-a0c6-ed81cb026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Audience" ma:index="27" nillable="true" ma:displayName="Audience" ma:format="Dropdown" ma:internalName="Audience">
      <xsd:simpleType>
        <xsd:restriction base="dms:Choice">
          <xsd:enumeration value="Customer"/>
          <xsd:enumeration value="MVP"/>
          <xsd:enumeration value="Partner"/>
          <xsd:enumeration value="Field"/>
        </xsd:restriction>
      </xsd:simpleType>
    </xsd:element>
  </xsd:schema>
  <xsd:schema xmlns:xsd="http://www.w3.org/2001/XMLSchema" xmlns:xs="http://www.w3.org/2001/XMLSchema" xmlns:dms="http://schemas.microsoft.com/office/2006/documentManagement/types" xmlns:pc="http://schemas.microsoft.com/office/infopath/2007/PartnerControls" targetNamespace="ca0d3d46-1d69-4d1b-954e-f82005a0120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54a2d55-16de-4638-a312-d91ceeec99d8}" ma:internalName="TaxCatchAll" ma:showField="CatchAllData" ma:web="ca0d3d46-1d69-4d1b-954e-f82005a012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B1C49-D934-4724-A44F-43548350D4AF}">
  <ds:schemaRefs>
    <ds:schemaRef ds:uri="http://schemas.microsoft.com/office/2006/documentManagement/types"/>
    <ds:schemaRef ds:uri="f5e2c146-c6a3-4161-a0c6-ed81cb0268b8"/>
    <ds:schemaRef ds:uri="http://schemas.microsoft.com/office/2006/metadata/properties"/>
    <ds:schemaRef ds:uri="http://purl.org/dc/terms/"/>
    <ds:schemaRef ds:uri="http://purl.org/dc/elements/1.1/"/>
    <ds:schemaRef ds:uri="http://schemas.microsoft.com/sharepoint/v3"/>
    <ds:schemaRef ds:uri="http://schemas.microsoft.com/office/infopath/2007/PartnerControls"/>
    <ds:schemaRef ds:uri="http://purl.org/dc/dcmitype/"/>
    <ds:schemaRef ds:uri="http://schemas.openxmlformats.org/package/2006/metadata/core-properties"/>
    <ds:schemaRef ds:uri="ca0d3d46-1d69-4d1b-954e-f82005a01206"/>
    <ds:schemaRef ds:uri="http://www.w3.org/XML/1998/namespace"/>
  </ds:schemaRefs>
</ds:datastoreItem>
</file>

<file path=customXml/itemProps2.xml><?xml version="1.0" encoding="utf-8"?>
<ds:datastoreItem xmlns:ds="http://schemas.openxmlformats.org/officeDocument/2006/customXml" ds:itemID="{12D45675-8389-4E47-A11B-E4C8994F0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5e2c146-c6a3-4161-a0c6-ed81cb0268b8"/>
    <ds:schemaRef ds:uri="ca0d3d46-1d69-4d1b-954e-f82005a01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E371252-BF3B-4D35-8F81-9BFD6C7FC85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2700</Words>
  <Application>Microsoft Office PowerPoint</Application>
  <PresentationFormat>Widescreen</PresentationFormat>
  <Paragraphs>306</Paragraphs>
  <Slides>23</Slides>
  <Notes>14</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23</vt:i4>
      </vt:variant>
    </vt:vector>
  </HeadingPairs>
  <TitlesOfParts>
    <vt:vector size="40" baseType="lpstr">
      <vt:lpstr>-apple-system</vt:lpstr>
      <vt:lpstr>Arial</vt:lpstr>
      <vt:lpstr>Calibri</vt:lpstr>
      <vt:lpstr>Calibri Light</vt:lpstr>
      <vt:lpstr>Consolas</vt:lpstr>
      <vt:lpstr>Segoe UI</vt:lpstr>
      <vt:lpstr>Segoe UI Light</vt:lpstr>
      <vt:lpstr>Segoe UI Semibold</vt:lpstr>
      <vt:lpstr>Segoe UI Symbol</vt:lpstr>
      <vt:lpstr>SFMono-Regular</vt:lpstr>
      <vt:lpstr>Sniglet</vt:lpstr>
      <vt:lpstr>Wingdings</vt:lpstr>
      <vt:lpstr>Office Theme</vt:lpstr>
      <vt:lpstr>Black Template</vt:lpstr>
      <vt:lpstr>Microsoft 365 PPT Template - 2018</vt:lpstr>
      <vt:lpstr>1_Black Template</vt:lpstr>
      <vt:lpstr>PowerPlatform_Toolkit_Blue</vt:lpstr>
      <vt:lpstr>  Welcome to  Azure Data Explorer in a day</vt:lpstr>
      <vt:lpstr>  Welcome to  Azure Data Explorer in a day</vt:lpstr>
      <vt:lpstr>Guidelines</vt:lpstr>
      <vt:lpstr>Agenda – High level</vt:lpstr>
      <vt:lpstr>Telemetry: Key data for digital transformation</vt:lpstr>
      <vt:lpstr>Introducing Azure Data Explorer!</vt:lpstr>
      <vt:lpstr>Proven Technology</vt:lpstr>
      <vt:lpstr>What is Data Explorer - by the numbers</vt:lpstr>
      <vt:lpstr>PowerPoint Presentation</vt:lpstr>
      <vt:lpstr>When to use Data explorer? – How does it fit in the intelligence platform?</vt:lpstr>
      <vt:lpstr>PowerPoint Presentation</vt:lpstr>
      <vt:lpstr>Personal cluster details</vt:lpstr>
      <vt:lpstr>ADX Web UI One-Click (wizard) </vt:lpstr>
      <vt:lpstr>What is a Kusto query?</vt:lpstr>
      <vt:lpstr>KQL  Concepts</vt:lpstr>
      <vt:lpstr>KQL   Basic operators for data exploration</vt:lpstr>
      <vt:lpstr>SQL to KQL</vt:lpstr>
      <vt:lpstr>PowerPoint Presentation</vt:lpstr>
      <vt:lpstr>Stored Functions (stored procedures/views)</vt:lpstr>
      <vt:lpstr>Update Policy (inner  ETL/Trigger)</vt:lpstr>
      <vt:lpstr>Update Policy  </vt:lpstr>
      <vt:lpstr>ADX-in-a-Day Guidelines </vt:lpstr>
      <vt:lpstr>ADX-In-A-Day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Teja Josyula</dc:creator>
  <cp:lastModifiedBy>Hiram Fleitas</cp:lastModifiedBy>
  <cp:revision>8</cp:revision>
  <dcterms:created xsi:type="dcterms:W3CDTF">2022-08-24T04:49:51Z</dcterms:created>
  <dcterms:modified xsi:type="dcterms:W3CDTF">2023-11-08T22:26:47Z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0x010100D38E2FF8E707904595C8AB718A1136B2</vt:lpwstr>
  </property>
  <property fmtid="{D5CDD505-2E9C-101B-9397-08002B2CF9AE}" pid="3" name="MediaServiceImageTags">
    <vt:lpwstr/>
  </property>
</Properties>
</file>